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26" r:id="rId2"/>
    <p:sldMasterId id="2147483744" r:id="rId3"/>
    <p:sldMasterId id="2147483776" r:id="rId4"/>
    <p:sldMasterId id="2147483790" r:id="rId5"/>
  </p:sldMasterIdLst>
  <p:notesMasterIdLst>
    <p:notesMasterId r:id="rId63"/>
  </p:notesMasterIdLst>
  <p:handoutMasterIdLst>
    <p:handoutMasterId r:id="rId64"/>
  </p:handoutMasterIdLst>
  <p:sldIdLst>
    <p:sldId id="760" r:id="rId6"/>
    <p:sldId id="3385" r:id="rId7"/>
    <p:sldId id="3373" r:id="rId8"/>
    <p:sldId id="3327" r:id="rId9"/>
    <p:sldId id="3374" r:id="rId10"/>
    <p:sldId id="3386" r:id="rId11"/>
    <p:sldId id="3375" r:id="rId12"/>
    <p:sldId id="3377" r:id="rId13"/>
    <p:sldId id="3378" r:id="rId14"/>
    <p:sldId id="3379" r:id="rId15"/>
    <p:sldId id="3380" r:id="rId16"/>
    <p:sldId id="3381" r:id="rId17"/>
    <p:sldId id="3382" r:id="rId18"/>
    <p:sldId id="3384" r:id="rId19"/>
    <p:sldId id="3197" r:id="rId20"/>
    <p:sldId id="3198" r:id="rId21"/>
    <p:sldId id="3299" r:id="rId22"/>
    <p:sldId id="3302" r:id="rId23"/>
    <p:sldId id="3300" r:id="rId24"/>
    <p:sldId id="3301" r:id="rId25"/>
    <p:sldId id="3248" r:id="rId26"/>
    <p:sldId id="3305" r:id="rId27"/>
    <p:sldId id="3331" r:id="rId28"/>
    <p:sldId id="3370" r:id="rId29"/>
    <p:sldId id="3329" r:id="rId30"/>
    <p:sldId id="3307" r:id="rId31"/>
    <p:sldId id="3308" r:id="rId32"/>
    <p:sldId id="3333" r:id="rId33"/>
    <p:sldId id="3310" r:id="rId34"/>
    <p:sldId id="3311" r:id="rId35"/>
    <p:sldId id="3312" r:id="rId36"/>
    <p:sldId id="3313" r:id="rId37"/>
    <p:sldId id="3314" r:id="rId38"/>
    <p:sldId id="3366" r:id="rId39"/>
    <p:sldId id="3368" r:id="rId40"/>
    <p:sldId id="3367" r:id="rId41"/>
    <p:sldId id="3318" r:id="rId42"/>
    <p:sldId id="3319" r:id="rId43"/>
    <p:sldId id="3320" r:id="rId44"/>
    <p:sldId id="3321" r:id="rId45"/>
    <p:sldId id="3322" r:id="rId46"/>
    <p:sldId id="3342" r:id="rId47"/>
    <p:sldId id="3343" r:id="rId48"/>
    <p:sldId id="3344" r:id="rId49"/>
    <p:sldId id="3350" r:id="rId50"/>
    <p:sldId id="3351" r:id="rId51"/>
    <p:sldId id="3352" r:id="rId52"/>
    <p:sldId id="3354" r:id="rId53"/>
    <p:sldId id="3346" r:id="rId54"/>
    <p:sldId id="3347" r:id="rId55"/>
    <p:sldId id="3348" r:id="rId56"/>
    <p:sldId id="3349" r:id="rId57"/>
    <p:sldId id="3362" r:id="rId58"/>
    <p:sldId id="3345" r:id="rId59"/>
    <p:sldId id="3372" r:id="rId60"/>
    <p:sldId id="3323" r:id="rId61"/>
    <p:sldId id="3064" r:id="rId62"/>
  </p:sldIdLst>
  <p:sldSz cx="9144000" cy="6858000" type="screen4x3"/>
  <p:notesSz cx="6858000" cy="9144000"/>
  <p:defaultTextStyle>
    <a:defPPr>
      <a:defRPr lang="zh-CN"/>
    </a:defPPr>
    <a:lvl1pPr algn="l" rtl="0" fontAlgn="base">
      <a:spcBef>
        <a:spcPct val="0"/>
      </a:spcBef>
      <a:spcAft>
        <a:spcPct val="0"/>
      </a:spcAft>
      <a:defRPr sz="2200" kern="1200">
        <a:solidFill>
          <a:schemeClr val="tx1"/>
        </a:solidFill>
        <a:latin typeface="Arial" pitchFamily="34" charset="0"/>
        <a:ea typeface="华文行楷" pitchFamily="2" charset="-122"/>
        <a:cs typeface="+mn-cs"/>
      </a:defRPr>
    </a:lvl1pPr>
    <a:lvl2pPr marL="457200" algn="l" rtl="0" fontAlgn="base">
      <a:spcBef>
        <a:spcPct val="0"/>
      </a:spcBef>
      <a:spcAft>
        <a:spcPct val="0"/>
      </a:spcAft>
      <a:defRPr sz="2200" kern="1200">
        <a:solidFill>
          <a:schemeClr val="tx1"/>
        </a:solidFill>
        <a:latin typeface="Arial" pitchFamily="34" charset="0"/>
        <a:ea typeface="华文行楷" pitchFamily="2" charset="-122"/>
        <a:cs typeface="+mn-cs"/>
      </a:defRPr>
    </a:lvl2pPr>
    <a:lvl3pPr marL="914400" algn="l" rtl="0" fontAlgn="base">
      <a:spcBef>
        <a:spcPct val="0"/>
      </a:spcBef>
      <a:spcAft>
        <a:spcPct val="0"/>
      </a:spcAft>
      <a:defRPr sz="2200" kern="1200">
        <a:solidFill>
          <a:schemeClr val="tx1"/>
        </a:solidFill>
        <a:latin typeface="Arial" pitchFamily="34" charset="0"/>
        <a:ea typeface="华文行楷" pitchFamily="2" charset="-122"/>
        <a:cs typeface="+mn-cs"/>
      </a:defRPr>
    </a:lvl3pPr>
    <a:lvl4pPr marL="1371600" algn="l" rtl="0" fontAlgn="base">
      <a:spcBef>
        <a:spcPct val="0"/>
      </a:spcBef>
      <a:spcAft>
        <a:spcPct val="0"/>
      </a:spcAft>
      <a:defRPr sz="2200" kern="1200">
        <a:solidFill>
          <a:schemeClr val="tx1"/>
        </a:solidFill>
        <a:latin typeface="Arial" pitchFamily="34" charset="0"/>
        <a:ea typeface="华文行楷" pitchFamily="2" charset="-122"/>
        <a:cs typeface="+mn-cs"/>
      </a:defRPr>
    </a:lvl4pPr>
    <a:lvl5pPr marL="1828800" algn="l" rtl="0" fontAlgn="base">
      <a:spcBef>
        <a:spcPct val="0"/>
      </a:spcBef>
      <a:spcAft>
        <a:spcPct val="0"/>
      </a:spcAft>
      <a:defRPr sz="2200" kern="1200">
        <a:solidFill>
          <a:schemeClr val="tx1"/>
        </a:solidFill>
        <a:latin typeface="Arial" pitchFamily="34" charset="0"/>
        <a:ea typeface="华文行楷" pitchFamily="2" charset="-122"/>
        <a:cs typeface="+mn-cs"/>
      </a:defRPr>
    </a:lvl5pPr>
    <a:lvl6pPr marL="2286000" algn="l" defTabSz="914400" rtl="0" eaLnBrk="1" latinLnBrk="0" hangingPunct="1">
      <a:defRPr sz="2200" kern="1200">
        <a:solidFill>
          <a:schemeClr val="tx1"/>
        </a:solidFill>
        <a:latin typeface="Arial" pitchFamily="34" charset="0"/>
        <a:ea typeface="华文行楷" pitchFamily="2" charset="-122"/>
        <a:cs typeface="+mn-cs"/>
      </a:defRPr>
    </a:lvl6pPr>
    <a:lvl7pPr marL="2743200" algn="l" defTabSz="914400" rtl="0" eaLnBrk="1" latinLnBrk="0" hangingPunct="1">
      <a:defRPr sz="2200" kern="1200">
        <a:solidFill>
          <a:schemeClr val="tx1"/>
        </a:solidFill>
        <a:latin typeface="Arial" pitchFamily="34" charset="0"/>
        <a:ea typeface="华文行楷" pitchFamily="2" charset="-122"/>
        <a:cs typeface="+mn-cs"/>
      </a:defRPr>
    </a:lvl7pPr>
    <a:lvl8pPr marL="3200400" algn="l" defTabSz="914400" rtl="0" eaLnBrk="1" latinLnBrk="0" hangingPunct="1">
      <a:defRPr sz="2200" kern="1200">
        <a:solidFill>
          <a:schemeClr val="tx1"/>
        </a:solidFill>
        <a:latin typeface="Arial" pitchFamily="34" charset="0"/>
        <a:ea typeface="华文行楷" pitchFamily="2" charset="-122"/>
        <a:cs typeface="+mn-cs"/>
      </a:defRPr>
    </a:lvl8pPr>
    <a:lvl9pPr marL="3657600" algn="l" defTabSz="914400" rtl="0" eaLnBrk="1" latinLnBrk="0" hangingPunct="1">
      <a:defRPr sz="2200" kern="1200">
        <a:solidFill>
          <a:schemeClr val="tx1"/>
        </a:solidFill>
        <a:latin typeface="Arial" pitchFamily="34" charset="0"/>
        <a:ea typeface="华文行楷"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0066"/>
    <a:srgbClr val="006600"/>
    <a:srgbClr val="FF3300"/>
    <a:srgbClr val="CC00CC"/>
    <a:srgbClr val="FF9900"/>
    <a:srgbClr val="80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277" autoAdjust="0"/>
    <p:restoredTop sz="94424" autoAdjust="0"/>
  </p:normalViewPr>
  <p:slideViewPr>
    <p:cSldViewPr>
      <p:cViewPr varScale="1">
        <p:scale>
          <a:sx n="71" d="100"/>
          <a:sy n="71" d="100"/>
        </p:scale>
        <p:origin x="516" y="-6858"/>
      </p:cViewPr>
      <p:guideLst>
        <p:guide orient="horz" pos="2160"/>
        <p:guide pos="2880"/>
      </p:guideLst>
    </p:cSldViewPr>
  </p:slideViewPr>
  <p:outlineViewPr>
    <p:cViewPr>
      <p:scale>
        <a:sx n="33" d="100"/>
        <a:sy n="33" d="100"/>
      </p:scale>
      <p:origin x="0" y="-1146"/>
    </p:cViewPr>
  </p:outlineViewPr>
  <p:notesTextViewPr>
    <p:cViewPr>
      <p:scale>
        <a:sx n="3" d="2"/>
        <a:sy n="3" d="2"/>
      </p:scale>
      <p:origin x="0" y="0"/>
    </p:cViewPr>
  </p:notesTextViewPr>
  <p:sorterViewPr>
    <p:cViewPr varScale="1">
      <p:scale>
        <a:sx n="1" d="1"/>
        <a:sy n="1" d="1"/>
      </p:scale>
      <p:origin x="0" y="-23316"/>
    </p:cViewPr>
  </p:sorterViewPr>
  <p:notesViewPr>
    <p:cSldViewPr>
      <p:cViewPr varScale="1">
        <p:scale>
          <a:sx n="51" d="100"/>
          <a:sy n="51" d="100"/>
        </p:scale>
        <p:origin x="-188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宋体" pitchFamily="2" charset="-122"/>
              </a:defRPr>
            </a:lvl1pPr>
          </a:lstStyle>
          <a:p>
            <a:pPr>
              <a:defRPr/>
            </a:pPr>
            <a:fld id="{A8D4DDCF-7495-4053-8308-0CA95A2EBE92}" type="datetime1">
              <a:rPr lang="zh-CN" altLang="en-US"/>
              <a:pPr>
                <a:defRPr/>
              </a:pPr>
              <a:t>2015/5/13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endParaRPr lang="en-US" altLang="zh-CN"/>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宋体" pitchFamily="2" charset="-122"/>
              </a:defRPr>
            </a:lvl1pPr>
          </a:lstStyle>
          <a:p>
            <a:pPr>
              <a:defRPr/>
            </a:pPr>
            <a:fld id="{0E75B3C7-DFAA-4FC6-AE6E-3E66C0C4A87B}" type="slidenum">
              <a:rPr lang="zh-CN" altLang="en-US"/>
              <a:pPr>
                <a:defRPr/>
              </a:pPr>
              <a:t>‹#›</a:t>
            </a:fld>
            <a:endParaRPr lang="zh-CN" altLang="en-US"/>
          </a:p>
        </p:txBody>
      </p:sp>
    </p:spTree>
    <p:extLst>
      <p:ext uri="{BB962C8B-B14F-4D97-AF65-F5344CB8AC3E}">
        <p14:creationId xmlns:p14="http://schemas.microsoft.com/office/powerpoint/2010/main" val="402335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endParaRPr lang="zh-CN" altLang="en-US"/>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fld id="{075A9A14-0852-4382-AA80-F4AB0ABF5FC4}" type="datetime1">
              <a:rPr lang="en-US" altLang="zh-CN"/>
              <a:pPr/>
              <a:t>5/13/2015</a:t>
            </a:fld>
            <a:endParaRPr lang="en-US" altLang="zh-CN"/>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endParaRPr lang="en-US" altLang="zh-CN"/>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4D28CA61-3E9A-4D6D-9DFD-E3B446499C90}" type="slidenum">
              <a:rPr lang="en-US" altLang="zh-CN"/>
              <a:pPr>
                <a:defRPr/>
              </a:pPr>
              <a:t>‹#›</a:t>
            </a:fld>
            <a:endParaRPr lang="en-US" altLang="zh-CN"/>
          </a:p>
        </p:txBody>
      </p:sp>
    </p:spTree>
    <p:extLst>
      <p:ext uri="{BB962C8B-B14F-4D97-AF65-F5344CB8AC3E}">
        <p14:creationId xmlns:p14="http://schemas.microsoft.com/office/powerpoint/2010/main" val="4774996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0A9CCE4-0DBD-4DA1-ABE0-BF1EBEE9AEB6}" type="datetime1">
              <a:rPr lang="en-US" altLang="zh-CN"/>
              <a:pPr/>
              <a:t>5/13/2015</a:t>
            </a:fld>
            <a:endParaRPr lang="en-US" altLang="zh-CN"/>
          </a:p>
        </p:txBody>
      </p:sp>
      <p:sp>
        <p:nvSpPr>
          <p:cNvPr id="100354" name="幻灯片图像占位符 1"/>
          <p:cNvSpPr>
            <a:spLocks noGrp="1" noRot="1" noChangeAspect="1" noTextEdit="1"/>
          </p:cNvSpPr>
          <p:nvPr>
            <p:ph type="sldImg"/>
          </p:nvPr>
        </p:nvSpPr>
        <p:spPr>
          <a:ln/>
        </p:spPr>
      </p:sp>
      <p:sp>
        <p:nvSpPr>
          <p:cNvPr id="100355" name="备注占位符 2"/>
          <p:cNvSpPr>
            <a:spLocks noGrp="1"/>
          </p:cNvSpPr>
          <p:nvPr>
            <p:ph type="body" idx="1"/>
          </p:nvPr>
        </p:nvSpPr>
        <p:spPr>
          <a:noFill/>
          <a:ln/>
        </p:spPr>
        <p:txBody>
          <a:bodyPr/>
          <a:lstStyle/>
          <a:p>
            <a:pPr eaLnBrk="1" hangingPunct="1"/>
            <a:endParaRPr lang="zh-CN" altLang="en-US" smtClean="0"/>
          </a:p>
        </p:txBody>
      </p:sp>
      <p:sp>
        <p:nvSpPr>
          <p:cNvPr id="100356" name="灯片编号占位符 3"/>
          <p:cNvSpPr>
            <a:spLocks noGrp="1"/>
          </p:cNvSpPr>
          <p:nvPr>
            <p:ph type="sldNum" sz="quarter" idx="5"/>
          </p:nvPr>
        </p:nvSpPr>
        <p:spPr>
          <a:noFill/>
        </p:spPr>
        <p:txBody>
          <a:bodyPr/>
          <a:lstStyle/>
          <a:p>
            <a:fld id="{22318C94-834D-43D0-B9A1-6F1C43C87BE6}" type="slidenum">
              <a:rPr lang="en-US" altLang="zh-CN" smtClean="0"/>
              <a:pPr/>
              <a:t>1</a:t>
            </a:fld>
            <a:endParaRPr lang="en-US" altLang="zh-CN" smtClean="0"/>
          </a:p>
        </p:txBody>
      </p:sp>
    </p:spTree>
    <p:extLst>
      <p:ext uri="{BB962C8B-B14F-4D97-AF65-F5344CB8AC3E}">
        <p14:creationId xmlns:p14="http://schemas.microsoft.com/office/powerpoint/2010/main" val="17524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废话</a:t>
            </a:r>
            <a:r>
              <a:rPr lang="en-US" altLang="zh-CN" dirty="0" smtClean="0"/>
              <a:t>——</a:t>
            </a:r>
            <a:r>
              <a:rPr lang="zh-CN" altLang="en-US" dirty="0" smtClean="0"/>
              <a:t>兵头将尾</a:t>
            </a:r>
            <a:endParaRPr lang="en-US" altLang="zh-CN" dirty="0" smtClean="0"/>
          </a:p>
          <a:p>
            <a:r>
              <a:rPr lang="zh-CN" altLang="en-US" dirty="0" smtClean="0"/>
              <a:t>小清新</a:t>
            </a:r>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27</a:t>
            </a:fld>
            <a:endParaRPr lang="en-US" altLang="zh-CN"/>
          </a:p>
        </p:txBody>
      </p:sp>
    </p:spTree>
    <p:extLst>
      <p:ext uri="{BB962C8B-B14F-4D97-AF65-F5344CB8AC3E}">
        <p14:creationId xmlns:p14="http://schemas.microsoft.com/office/powerpoint/2010/main" val="111303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有头有尾：安全工作挺难得，设备管理也是问题多多，最头疼是人难管</a:t>
            </a:r>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28</a:t>
            </a:fld>
            <a:endParaRPr lang="en-US" altLang="zh-CN"/>
          </a:p>
        </p:txBody>
      </p:sp>
    </p:spTree>
    <p:extLst>
      <p:ext uri="{BB962C8B-B14F-4D97-AF65-F5344CB8AC3E}">
        <p14:creationId xmlns:p14="http://schemas.microsoft.com/office/powerpoint/2010/main" val="383637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effectLst/>
              </a:rPr>
              <a:t>2015</a:t>
            </a:r>
            <a:r>
              <a:rPr lang="zh-CN" altLang="en-US" dirty="0" smtClean="0">
                <a:effectLst/>
              </a:rPr>
              <a:t>年</a:t>
            </a:r>
            <a:r>
              <a:rPr lang="en-US" altLang="zh-CN" dirty="0" smtClean="0">
                <a:effectLst/>
              </a:rPr>
              <a:t>3</a:t>
            </a:r>
            <a:r>
              <a:rPr lang="zh-CN" altLang="en-US" dirty="0" smtClean="0">
                <a:effectLst/>
              </a:rPr>
              <a:t>月</a:t>
            </a:r>
            <a:r>
              <a:rPr lang="en-US" altLang="zh-CN" dirty="0" smtClean="0">
                <a:effectLst/>
              </a:rPr>
              <a:t>24</a:t>
            </a:r>
            <a:r>
              <a:rPr lang="zh-CN" altLang="en-US" dirty="0" smtClean="0">
                <a:effectLst/>
              </a:rPr>
              <a:t>日下午，一架由西班牙巴塞罗那飞往德国杜塞尔多夫的</a:t>
            </a:r>
            <a:r>
              <a:rPr lang="en-US" altLang="zh-CN" dirty="0" smtClean="0">
                <a:effectLst/>
              </a:rPr>
              <a:t>4U9525，A320</a:t>
            </a:r>
            <a:r>
              <a:rPr lang="zh-CN" altLang="en-US" dirty="0" smtClean="0">
                <a:effectLst/>
              </a:rPr>
              <a:t>客机在法国南部海拔大约</a:t>
            </a:r>
            <a:r>
              <a:rPr lang="en-US" altLang="zh-CN" dirty="0" smtClean="0">
                <a:effectLst/>
              </a:rPr>
              <a:t>2000</a:t>
            </a:r>
            <a:r>
              <a:rPr lang="zh-CN" altLang="en-US" dirty="0" smtClean="0">
                <a:effectLst/>
              </a:rPr>
              <a:t>米的阿尔卑斯积雪山区坠毁，机上载有</a:t>
            </a:r>
            <a:r>
              <a:rPr lang="en-US" altLang="zh-CN" dirty="0" smtClean="0">
                <a:effectLst/>
              </a:rPr>
              <a:t>150</a:t>
            </a:r>
            <a:r>
              <a:rPr lang="zh-CN" altLang="en-US" dirty="0" smtClean="0">
                <a:effectLst/>
              </a:rPr>
              <a:t>人，</a:t>
            </a:r>
            <a:r>
              <a:rPr lang="en-US" altLang="zh-CN" dirty="0" smtClean="0">
                <a:effectLst/>
              </a:rPr>
              <a:t>4U9525</a:t>
            </a:r>
            <a:r>
              <a:rPr lang="zh-CN" altLang="en-US" dirty="0" smtClean="0">
                <a:effectLst/>
              </a:rPr>
              <a:t>属于德国廉价航空公司德国之翼，汉莎航空旗下公司。</a:t>
            </a:r>
            <a:endParaRPr lang="en-US" altLang="zh-CN"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Arial" pitchFamily="34" charset="0"/>
                <a:ea typeface="华文中宋" pitchFamily="2" charset="-122"/>
              </a:rPr>
              <a:t>教育重点要突出</a:t>
            </a:r>
          </a:p>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29</a:t>
            </a:fld>
            <a:endParaRPr lang="en-US" altLang="zh-CN"/>
          </a:p>
        </p:txBody>
      </p:sp>
    </p:spTree>
    <p:extLst>
      <p:ext uri="{BB962C8B-B14F-4D97-AF65-F5344CB8AC3E}">
        <p14:creationId xmlns:p14="http://schemas.microsoft.com/office/powerpoint/2010/main" val="276430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任务安排的核心是流程</a:t>
            </a:r>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30</a:t>
            </a:fld>
            <a:endParaRPr lang="en-US" altLang="zh-CN"/>
          </a:p>
        </p:txBody>
      </p:sp>
    </p:spTree>
    <p:extLst>
      <p:ext uri="{BB962C8B-B14F-4D97-AF65-F5344CB8AC3E}">
        <p14:creationId xmlns:p14="http://schemas.microsoft.com/office/powerpoint/2010/main" val="258743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33</a:t>
            </a:fld>
            <a:endParaRPr lang="en-US" altLang="zh-CN"/>
          </a:p>
        </p:txBody>
      </p:sp>
    </p:spTree>
    <p:extLst>
      <p:ext uri="{BB962C8B-B14F-4D97-AF65-F5344CB8AC3E}">
        <p14:creationId xmlns:p14="http://schemas.microsoft.com/office/powerpoint/2010/main" val="411094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B1CC7D4-95BB-4BE6-8A6A-8B84B5D19384}" type="datetime1">
              <a:rPr lang="en-US" altLang="zh-CN">
                <a:solidFill>
                  <a:srgbClr val="000000"/>
                </a:solidFill>
              </a:rPr>
              <a:pPr/>
              <a:t>5/13/2015</a:t>
            </a:fld>
            <a:endParaRPr lang="en-US" altLang="zh-CN">
              <a:solidFill>
                <a:srgbClr val="000000"/>
              </a:solidFill>
            </a:endParaRPr>
          </a:p>
        </p:txBody>
      </p:sp>
      <p:sp>
        <p:nvSpPr>
          <p:cNvPr id="2574338" name="幻灯片图像占位符 1"/>
          <p:cNvSpPr>
            <a:spLocks noGrp="1" noRot="1" noChangeAspect="1" noTextEdit="1"/>
          </p:cNvSpPr>
          <p:nvPr>
            <p:ph type="sldImg"/>
          </p:nvPr>
        </p:nvSpPr>
        <p:spPr>
          <a:ln/>
        </p:spPr>
      </p:sp>
      <p:sp>
        <p:nvSpPr>
          <p:cNvPr id="2574339" name="备注占位符 2"/>
          <p:cNvSpPr>
            <a:spLocks noGrp="1"/>
          </p:cNvSpPr>
          <p:nvPr>
            <p:ph type="body" idx="1"/>
          </p:nvPr>
        </p:nvSpPr>
        <p:spPr>
          <a:noFill/>
          <a:ln/>
        </p:spPr>
        <p:txBody>
          <a:bodyPr/>
          <a:lstStyle/>
          <a:p>
            <a:pPr eaLnBrk="1" hangingPunct="1"/>
            <a:endParaRPr lang="zh-CN" altLang="en-US" smtClean="0"/>
          </a:p>
        </p:txBody>
      </p:sp>
      <p:sp>
        <p:nvSpPr>
          <p:cNvPr id="257434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974E40F-D08A-4154-9930-7E1C5965E389}" type="slidenum">
              <a:rPr lang="en-US" altLang="zh-CN" sz="1200">
                <a:solidFill>
                  <a:srgbClr val="000000"/>
                </a:solidFill>
                <a:ea typeface="宋体" pitchFamily="2" charset="-122"/>
              </a:rPr>
              <a:pPr algn="r"/>
              <a:t>34</a:t>
            </a:fld>
            <a:endParaRPr lang="en-US" altLang="zh-CN" sz="1200">
              <a:solidFill>
                <a:srgbClr val="000000"/>
              </a:solidFill>
              <a:ea typeface="宋体" pitchFamily="2" charset="-122"/>
            </a:endParaRPr>
          </a:p>
        </p:txBody>
      </p:sp>
    </p:spTree>
    <p:extLst>
      <p:ext uri="{BB962C8B-B14F-4D97-AF65-F5344CB8AC3E}">
        <p14:creationId xmlns:p14="http://schemas.microsoft.com/office/powerpoint/2010/main" val="119583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放置方法：红酒躺放与毛衣卫生球</a:t>
            </a:r>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45</a:t>
            </a:fld>
            <a:endParaRPr lang="en-US" altLang="zh-CN"/>
          </a:p>
        </p:txBody>
      </p:sp>
    </p:spTree>
    <p:extLst>
      <p:ext uri="{BB962C8B-B14F-4D97-AF65-F5344CB8AC3E}">
        <p14:creationId xmlns:p14="http://schemas.microsoft.com/office/powerpoint/2010/main" val="261992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46</a:t>
            </a:fld>
            <a:endParaRPr lang="en-US" altLang="zh-CN"/>
          </a:p>
        </p:txBody>
      </p:sp>
    </p:spTree>
    <p:extLst>
      <p:ext uri="{BB962C8B-B14F-4D97-AF65-F5344CB8AC3E}">
        <p14:creationId xmlns:p14="http://schemas.microsoft.com/office/powerpoint/2010/main" val="188068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艺术因环境、时间、人员、文化、时代、领导、条件等而变</a:t>
            </a:r>
            <a:endParaRPr lang="en-US" altLang="zh-CN" dirty="0" smtClean="0"/>
          </a:p>
          <a:p>
            <a:r>
              <a:rPr lang="zh-CN" altLang="zh-CN" sz="1200" kern="1200" dirty="0" smtClean="0">
                <a:solidFill>
                  <a:schemeClr val="tx1"/>
                </a:solidFill>
                <a:effectLst/>
                <a:latin typeface="Arial" pitchFamily="34" charset="0"/>
                <a:ea typeface="宋体" pitchFamily="2" charset="-122"/>
                <a:cs typeface="+mn-cs"/>
              </a:rPr>
              <a:t>强调创造的艺术，而不是追求完美的科学。</a:t>
            </a:r>
            <a:endParaRPr lang="en-US" altLang="zh-CN" sz="1200" kern="1200" dirty="0" smtClean="0">
              <a:solidFill>
                <a:schemeClr val="tx1"/>
              </a:solidFill>
              <a:effectLst/>
              <a:latin typeface="Arial" pitchFamily="34" charset="0"/>
              <a:ea typeface="宋体" pitchFamily="2" charset="-122"/>
              <a:cs typeface="+mn-cs"/>
            </a:endParaRPr>
          </a:p>
          <a:p>
            <a:r>
              <a:rPr lang="zh-CN" altLang="zh-CN" sz="1200" kern="1200" dirty="0" smtClean="0">
                <a:solidFill>
                  <a:schemeClr val="tx1"/>
                </a:solidFill>
                <a:effectLst/>
                <a:latin typeface="Arial" pitchFamily="34" charset="0"/>
                <a:ea typeface="宋体" pitchFamily="2" charset="-122"/>
                <a:cs typeface="+mn-cs"/>
              </a:rPr>
              <a:t>科学从来不排斥艺术，惟艺术能不断地为科学开辟前进的道路。如果科学抛弃了艺术，那它就失去了宏大的构想和超常的眼光，就只会囿于狭窄的—域一地钻探。一切科学经过学习都是可以把握的，惟艺术则需要凭着敏感。直觉、甚至天才，在实践中通过经验去领悟。这是一个幽灵，但并非难以捉摸。</a:t>
            </a:r>
          </a:p>
          <a:p>
            <a:r>
              <a:rPr lang="zh-CN" altLang="zh-CN" sz="1200" kern="1200" dirty="0" smtClean="0">
                <a:solidFill>
                  <a:schemeClr val="tx1"/>
                </a:solidFill>
                <a:effectLst/>
                <a:latin typeface="Arial" pitchFamily="34" charset="0"/>
                <a:ea typeface="宋体" pitchFamily="2" charset="-122"/>
                <a:cs typeface="+mn-cs"/>
              </a:rPr>
              <a:t>这是一片处女地，但早已生长着幼苗。</a:t>
            </a:r>
          </a:p>
          <a:p>
            <a:r>
              <a:rPr lang="en-US" altLang="zh-CN" sz="1200" kern="1200" dirty="0" smtClean="0">
                <a:solidFill>
                  <a:schemeClr val="tx1"/>
                </a:solidFill>
                <a:effectLst/>
                <a:latin typeface="Arial" pitchFamily="34" charset="0"/>
                <a:ea typeface="宋体" pitchFamily="2" charset="-122"/>
                <a:cs typeface="+mn-cs"/>
              </a:rPr>
              <a:t>    </a:t>
            </a:r>
            <a:r>
              <a:rPr lang="zh-CN" altLang="zh-CN" sz="1200" kern="1200" dirty="0" smtClean="0">
                <a:solidFill>
                  <a:schemeClr val="tx1"/>
                </a:solidFill>
                <a:effectLst/>
                <a:latin typeface="Arial" pitchFamily="34" charset="0"/>
                <a:ea typeface="宋体" pitchFamily="2" charset="-122"/>
                <a:cs typeface="+mn-cs"/>
              </a:rPr>
              <a:t>这是一门聪明学，但只能用心去领悟。</a:t>
            </a:r>
          </a:p>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3</a:t>
            </a:fld>
            <a:endParaRPr lang="en-US" altLang="zh-CN"/>
          </a:p>
        </p:txBody>
      </p:sp>
    </p:spTree>
    <p:extLst>
      <p:ext uri="{BB962C8B-B14F-4D97-AF65-F5344CB8AC3E}">
        <p14:creationId xmlns:p14="http://schemas.microsoft.com/office/powerpoint/2010/main" val="88946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合理资源不等于最少的资源</a:t>
            </a:r>
            <a:endParaRPr lang="en-US" altLang="zh-CN" dirty="0" smtClean="0"/>
          </a:p>
          <a:p>
            <a:r>
              <a:rPr lang="zh-CN" altLang="en-US" dirty="0" smtClean="0"/>
              <a:t>成本</a:t>
            </a:r>
            <a:r>
              <a:rPr lang="en-US" altLang="zh-CN" dirty="0" smtClean="0"/>
              <a:t>=</a:t>
            </a:r>
            <a:r>
              <a:rPr lang="zh-CN" altLang="en-US" dirty="0" smtClean="0"/>
              <a:t>费用总和</a:t>
            </a:r>
            <a:endParaRPr lang="en-US" altLang="zh-CN" dirty="0" smtClean="0"/>
          </a:p>
          <a:p>
            <a:r>
              <a:rPr lang="zh-CN" altLang="en-US" dirty="0" smtClean="0"/>
              <a:t>投资</a:t>
            </a:r>
            <a:r>
              <a:rPr lang="en-US" altLang="zh-CN" dirty="0" smtClean="0"/>
              <a:t>=</a:t>
            </a:r>
            <a:r>
              <a:rPr lang="zh-CN" altLang="en-US" dirty="0" smtClean="0"/>
              <a:t>投资产出比</a:t>
            </a:r>
            <a:endParaRPr lang="en-US" altLang="zh-CN" dirty="0" smtClean="0"/>
          </a:p>
          <a:p>
            <a:r>
              <a:rPr lang="zh-CN" altLang="en-US" dirty="0" smtClean="0"/>
              <a:t>计划进度</a:t>
            </a:r>
            <a:r>
              <a:rPr lang="en-US" altLang="zh-CN" dirty="0" smtClean="0"/>
              <a:t>=</a:t>
            </a:r>
            <a:r>
              <a:rPr lang="zh-CN" altLang="en-US" dirty="0" smtClean="0"/>
              <a:t>时间管理</a:t>
            </a:r>
            <a:endParaRPr lang="en-US" altLang="zh-CN" dirty="0" smtClean="0"/>
          </a:p>
          <a:p>
            <a:r>
              <a:rPr lang="zh-CN" altLang="en-US" dirty="0" smtClean="0"/>
              <a:t>保质</a:t>
            </a:r>
            <a:r>
              <a:rPr lang="en-US" altLang="zh-CN" dirty="0" smtClean="0"/>
              <a:t>=</a:t>
            </a:r>
            <a:r>
              <a:rPr lang="zh-CN" altLang="en-US" dirty="0" smtClean="0"/>
              <a:t>质量管理</a:t>
            </a:r>
            <a:endParaRPr lang="en-US" altLang="zh-CN" dirty="0" smtClean="0"/>
          </a:p>
          <a:p>
            <a:r>
              <a:rPr lang="zh-CN" altLang="en-US" dirty="0" smtClean="0"/>
              <a:t>目标</a:t>
            </a:r>
            <a:r>
              <a:rPr lang="en-US" altLang="zh-CN" dirty="0" smtClean="0"/>
              <a:t>=</a:t>
            </a:r>
            <a:r>
              <a:rPr lang="zh-CN" altLang="en-US" dirty="0" smtClean="0"/>
              <a:t>目标管理</a:t>
            </a:r>
            <a:endParaRPr lang="en-US" altLang="zh-CN" dirty="0" smtClean="0"/>
          </a:p>
          <a:p>
            <a:r>
              <a:rPr lang="zh-CN" altLang="en-US" dirty="0" smtClean="0"/>
              <a:t>团队管理、资源管理、时间管理、质量管理、目标管理</a:t>
            </a:r>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4</a:t>
            </a:fld>
            <a:endParaRPr lang="en-US" altLang="zh-CN"/>
          </a:p>
        </p:txBody>
      </p:sp>
    </p:spTree>
    <p:extLst>
      <p:ext uri="{BB962C8B-B14F-4D97-AF65-F5344CB8AC3E}">
        <p14:creationId xmlns:p14="http://schemas.microsoft.com/office/powerpoint/2010/main" val="149965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1.1 </a:t>
            </a:r>
            <a:r>
              <a:rPr lang="zh-CN" altLang="en-US" sz="1200" dirty="0" smtClean="0"/>
              <a:t>基层少理论多方法，少道理多实战，少忽悠多工具，少碎片多系统</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1.2 </a:t>
            </a:r>
            <a:r>
              <a:rPr lang="zh-CN" altLang="en-US" sz="1200" dirty="0" smtClean="0"/>
              <a:t>理论不行脑袋行，内容不行热闹行，方法不行游戏行，专业不行忽悠行，课程不行盗版行，实践不行包装行</a:t>
            </a:r>
            <a:r>
              <a:rPr lang="zh-CN" altLang="zh-CN" sz="1200" dirty="0" smtClean="0"/>
              <a:t>；</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1.2 </a:t>
            </a:r>
            <a:r>
              <a:rPr lang="zh-CN" altLang="en-US" sz="1200" dirty="0" smtClean="0"/>
              <a:t>责任重于能力</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感恩心态</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2002</a:t>
            </a:r>
            <a:r>
              <a:rPr lang="zh-CN" altLang="en-US" dirty="0" smtClean="0"/>
              <a:t>年</a:t>
            </a:r>
            <a:r>
              <a:rPr lang="en-US" altLang="zh-CN" dirty="0" smtClean="0"/>
              <a:t>5</a:t>
            </a:r>
            <a:r>
              <a:rPr lang="zh-CN" altLang="en-US" dirty="0" smtClean="0"/>
              <a:t>月</a:t>
            </a:r>
            <a:r>
              <a:rPr lang="en-US" altLang="zh-CN" dirty="0" smtClean="0"/>
              <a:t>7</a:t>
            </a:r>
            <a:r>
              <a:rPr lang="zh-CN" altLang="en-US" dirty="0" smtClean="0"/>
              <a:t>日大连飞机坠海</a:t>
            </a:r>
            <a:endParaRPr lang="zh-CN" altLang="zh-CN" sz="1200" dirty="0" smtClean="0"/>
          </a:p>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solidFill>
                  <a:srgbClr val="000000"/>
                </a:solidFill>
              </a:rPr>
              <a:pPr/>
              <a:t>5/13/2015</a:t>
            </a:fld>
            <a:endParaRPr lang="en-US" altLang="zh-CN">
              <a:solidFill>
                <a:srgbClr val="000000"/>
              </a:solidFill>
            </a:endParaRPr>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solidFill>
                  <a:srgbClr val="000000"/>
                </a:solidFill>
              </a:rPr>
              <a:pPr>
                <a:defRPr/>
              </a:pPr>
              <a:t>5</a:t>
            </a:fld>
            <a:endParaRPr lang="en-US" altLang="zh-CN">
              <a:solidFill>
                <a:srgbClr val="000000"/>
              </a:solidFill>
            </a:endParaRPr>
          </a:p>
        </p:txBody>
      </p:sp>
    </p:spTree>
    <p:extLst>
      <p:ext uri="{BB962C8B-B14F-4D97-AF65-F5344CB8AC3E}">
        <p14:creationId xmlns:p14="http://schemas.microsoft.com/office/powerpoint/2010/main" val="86367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solidFill>
                  <a:srgbClr val="000000"/>
                </a:solidFill>
              </a:rPr>
              <a:pPr/>
              <a:t>5/13/2015</a:t>
            </a:fld>
            <a:endParaRPr lang="en-US" altLang="zh-CN">
              <a:solidFill>
                <a:srgbClr val="000000"/>
              </a:solidFill>
            </a:endParaRPr>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solidFill>
                  <a:srgbClr val="000000"/>
                </a:solidFill>
              </a:rPr>
              <a:pPr>
                <a:defRPr/>
              </a:pPr>
              <a:t>7</a:t>
            </a:fld>
            <a:endParaRPr lang="en-US" altLang="zh-CN">
              <a:solidFill>
                <a:srgbClr val="000000"/>
              </a:solidFill>
            </a:endParaRPr>
          </a:p>
        </p:txBody>
      </p:sp>
    </p:spTree>
    <p:extLst>
      <p:ext uri="{BB962C8B-B14F-4D97-AF65-F5344CB8AC3E}">
        <p14:creationId xmlns:p14="http://schemas.microsoft.com/office/powerpoint/2010/main" val="112649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kern="1200" dirty="0" smtClean="0">
                <a:solidFill>
                  <a:schemeClr val="tx1"/>
                </a:solidFill>
                <a:effectLst/>
                <a:latin typeface="华文琥珀" panose="02010800040101010101" pitchFamily="2" charset="-122"/>
                <a:ea typeface="华文琥珀" panose="02010800040101010101" pitchFamily="2" charset="-122"/>
                <a:cs typeface="+mn-cs"/>
              </a:rPr>
              <a:t>1 </a:t>
            </a:r>
            <a:r>
              <a:rPr lang="zh-CN" altLang="zh-CN" sz="2000" kern="1200" dirty="0" smtClean="0">
                <a:solidFill>
                  <a:schemeClr val="tx1"/>
                </a:solidFill>
                <a:effectLst/>
                <a:latin typeface="华文琥珀" panose="02010800040101010101" pitchFamily="2" charset="-122"/>
                <a:ea typeface="华文琥珀" panose="02010800040101010101" pitchFamily="2" charset="-122"/>
                <a:cs typeface="+mn-cs"/>
              </a:rPr>
              <a:t>培训是</a:t>
            </a:r>
            <a:r>
              <a:rPr lang="zh-CN" altLang="zh-CN" sz="2000" kern="1200" dirty="0" smtClean="0">
                <a:solidFill>
                  <a:schemeClr val="tx1"/>
                </a:solidFill>
                <a:effectLst/>
                <a:latin typeface="方正卡通简体" panose="03000509000000000000" pitchFamily="65" charset="-122"/>
                <a:ea typeface="方正卡通简体" panose="03000509000000000000" pitchFamily="65" charset="-122"/>
                <a:cs typeface="+mn-cs"/>
              </a:rPr>
              <a:t>福利导致的问题</a:t>
            </a:r>
            <a:r>
              <a:rPr lang="zh-CN" altLang="zh-CN" sz="1200" kern="1200" dirty="0" smtClean="0">
                <a:solidFill>
                  <a:schemeClr val="tx1"/>
                </a:solidFill>
                <a:effectLst/>
                <a:latin typeface="方正卡通简体" panose="03000509000000000000" pitchFamily="65" charset="-122"/>
                <a:ea typeface="方正卡通简体" panose="03000509000000000000" pitchFamily="65" charset="-122"/>
                <a:cs typeface="+mn-cs"/>
              </a:rPr>
              <a:t>：</a:t>
            </a:r>
          </a:p>
          <a:p>
            <a:pPr lvl="0"/>
            <a:r>
              <a:rPr lang="zh-CN" altLang="zh-CN" sz="1200" kern="1200" dirty="0" smtClean="0">
                <a:solidFill>
                  <a:schemeClr val="tx1"/>
                </a:solidFill>
                <a:effectLst/>
                <a:latin typeface="方正卡通简体" panose="03000509000000000000" pitchFamily="65" charset="-122"/>
                <a:ea typeface="方正卡通简体" panose="03000509000000000000" pitchFamily="65" charset="-122"/>
                <a:cs typeface="+mn-cs"/>
              </a:rPr>
              <a:t>员工想来则来，不想来工作忙，在上课期间不遵守相关课程管理规定；</a:t>
            </a:r>
          </a:p>
          <a:p>
            <a:pPr lvl="0"/>
            <a:r>
              <a:rPr lang="zh-CN" altLang="zh-CN" sz="1200" kern="1200" dirty="0" smtClean="0">
                <a:solidFill>
                  <a:schemeClr val="tx1"/>
                </a:solidFill>
                <a:effectLst/>
                <a:latin typeface="方正卡通简体" panose="03000509000000000000" pitchFamily="65" charset="-122"/>
                <a:ea typeface="方正卡通简体" panose="03000509000000000000" pitchFamily="65" charset="-122"/>
                <a:cs typeface="+mn-cs"/>
              </a:rPr>
              <a:t>经济</a:t>
            </a:r>
            <a:r>
              <a:rPr lang="zh-CN" altLang="en-US" sz="1200" kern="1200" dirty="0" smtClean="0">
                <a:solidFill>
                  <a:schemeClr val="tx1"/>
                </a:solidFill>
                <a:effectLst/>
                <a:latin typeface="方正卡通简体" panose="03000509000000000000" pitchFamily="65" charset="-122"/>
                <a:ea typeface="方正卡通简体" panose="03000509000000000000" pitchFamily="65" charset="-122"/>
                <a:cs typeface="+mn-cs"/>
              </a:rPr>
              <a:t>下行</a:t>
            </a:r>
            <a:r>
              <a:rPr lang="zh-CN" altLang="zh-CN" sz="1200" kern="1200" dirty="0" smtClean="0">
                <a:solidFill>
                  <a:schemeClr val="tx1"/>
                </a:solidFill>
                <a:effectLst/>
                <a:latin typeface="方正卡通简体" panose="03000509000000000000" pitchFamily="65" charset="-122"/>
                <a:ea typeface="方正卡通简体" panose="03000509000000000000" pitchFamily="65" charset="-122"/>
                <a:cs typeface="+mn-cs"/>
              </a:rPr>
              <a:t>，这种福利可以消减或干脆消灭；</a:t>
            </a:r>
          </a:p>
          <a:p>
            <a:pPr lvl="0"/>
            <a:r>
              <a:rPr lang="zh-CN" altLang="zh-CN" sz="1200" kern="1200" dirty="0" smtClean="0">
                <a:solidFill>
                  <a:schemeClr val="tx1"/>
                </a:solidFill>
                <a:effectLst/>
                <a:latin typeface="方正卡通简体" panose="03000509000000000000" pitchFamily="65" charset="-122"/>
                <a:ea typeface="方正卡通简体" panose="03000509000000000000" pitchFamily="65" charset="-122"/>
                <a:cs typeface="+mn-cs"/>
              </a:rPr>
              <a:t>课程设置不严</a:t>
            </a:r>
            <a:r>
              <a:rPr lang="zh-CN" altLang="zh-CN" sz="1200" kern="1200" dirty="0" smtClean="0">
                <a:solidFill>
                  <a:schemeClr val="tx1"/>
                </a:solidFill>
                <a:effectLst/>
                <a:latin typeface="Arial" pitchFamily="34" charset="0"/>
                <a:ea typeface="宋体" pitchFamily="2" charset="-122"/>
                <a:cs typeface="+mn-cs"/>
              </a:rPr>
              <a:t>肃，不科学，不一定符合企业需求；</a:t>
            </a:r>
          </a:p>
          <a:p>
            <a:pPr lvl="0"/>
            <a:r>
              <a:rPr lang="zh-CN" altLang="zh-CN" sz="1200" kern="1200" dirty="0" smtClean="0">
                <a:solidFill>
                  <a:schemeClr val="tx1"/>
                </a:solidFill>
                <a:effectLst/>
                <a:latin typeface="Arial" pitchFamily="34" charset="0"/>
                <a:ea typeface="宋体" pitchFamily="2" charset="-122"/>
                <a:cs typeface="+mn-cs"/>
              </a:rPr>
              <a:t>对讲师的资质认定标准存在一定</a:t>
            </a:r>
            <a:r>
              <a:rPr lang="zh-CN" altLang="en-US" sz="1200" kern="1200" dirty="0" smtClean="0">
                <a:solidFill>
                  <a:schemeClr val="tx1"/>
                </a:solidFill>
                <a:effectLst/>
                <a:latin typeface="Arial" pitchFamily="34" charset="0"/>
                <a:ea typeface="宋体" pitchFamily="2" charset="-122"/>
                <a:cs typeface="+mn-cs"/>
              </a:rPr>
              <a:t>问题</a:t>
            </a:r>
            <a:r>
              <a:rPr lang="zh-CN" altLang="zh-CN" sz="1200" kern="1200" dirty="0" smtClean="0">
                <a:solidFill>
                  <a:schemeClr val="tx1"/>
                </a:solidFill>
                <a:effectLst/>
                <a:latin typeface="Arial" pitchFamily="34" charset="0"/>
                <a:ea typeface="宋体" pitchFamily="2" charset="-122"/>
                <a:cs typeface="+mn-cs"/>
              </a:rPr>
              <a:t>；</a:t>
            </a:r>
          </a:p>
          <a:p>
            <a:pPr lvl="0"/>
            <a:r>
              <a:rPr lang="zh-CN" altLang="zh-CN" sz="1200" kern="1200" dirty="0" smtClean="0">
                <a:solidFill>
                  <a:schemeClr val="tx1"/>
                </a:solidFill>
                <a:effectLst/>
                <a:latin typeface="Arial" pitchFamily="34" charset="0"/>
                <a:ea typeface="宋体" pitchFamily="2" charset="-122"/>
                <a:cs typeface="+mn-cs"/>
              </a:rPr>
              <a:t>预算管理，年度财务核算，不顾需要的突击花钱，把培训变成集中花钱的手段。</a:t>
            </a:r>
          </a:p>
          <a:p>
            <a:r>
              <a:rPr lang="zh-CN" altLang="zh-CN" sz="1200" kern="1200" dirty="0" smtClean="0">
                <a:solidFill>
                  <a:schemeClr val="tx1"/>
                </a:solidFill>
                <a:effectLst/>
                <a:latin typeface="Arial" pitchFamily="34" charset="0"/>
                <a:ea typeface="宋体" pitchFamily="2" charset="-122"/>
                <a:cs typeface="+mn-cs"/>
              </a:rPr>
              <a:t>当培训成为投资后：</a:t>
            </a:r>
          </a:p>
          <a:p>
            <a:pPr lvl="0"/>
            <a:r>
              <a:rPr lang="zh-CN" altLang="zh-CN" sz="1200" kern="1200" dirty="0" smtClean="0">
                <a:solidFill>
                  <a:schemeClr val="tx1"/>
                </a:solidFill>
                <a:effectLst/>
                <a:latin typeface="Arial" pitchFamily="34" charset="0"/>
                <a:ea typeface="宋体" pitchFamily="2" charset="-122"/>
                <a:cs typeface="+mn-cs"/>
              </a:rPr>
              <a:t>对培训师的要求必然发生最根本的转变；</a:t>
            </a:r>
          </a:p>
          <a:p>
            <a:pPr lvl="0"/>
            <a:r>
              <a:rPr lang="zh-CN" altLang="zh-CN" sz="1200" kern="1200" dirty="0" smtClean="0">
                <a:solidFill>
                  <a:schemeClr val="tx1"/>
                </a:solidFill>
                <a:effectLst/>
                <a:latin typeface="Arial" pitchFamily="34" charset="0"/>
                <a:ea typeface="宋体" pitchFamily="2" charset="-122"/>
                <a:cs typeface="+mn-cs"/>
              </a:rPr>
              <a:t>对培训课程的设置必然发生最根本的转变；</a:t>
            </a:r>
          </a:p>
          <a:p>
            <a:pPr lvl="0"/>
            <a:r>
              <a:rPr lang="zh-CN" altLang="zh-CN" sz="1200" kern="1200" dirty="0" smtClean="0">
                <a:solidFill>
                  <a:schemeClr val="tx1"/>
                </a:solidFill>
                <a:effectLst/>
                <a:latin typeface="Arial" pitchFamily="34" charset="0"/>
                <a:ea typeface="宋体" pitchFamily="2" charset="-122"/>
                <a:cs typeface="+mn-cs"/>
              </a:rPr>
              <a:t>培训不会再为花钱而花钱；</a:t>
            </a:r>
          </a:p>
          <a:p>
            <a:pPr lvl="0"/>
            <a:r>
              <a:rPr lang="zh-CN" altLang="zh-CN" sz="1200" kern="1200" dirty="0" smtClean="0">
                <a:solidFill>
                  <a:schemeClr val="tx1"/>
                </a:solidFill>
                <a:effectLst/>
                <a:latin typeface="Arial" pitchFamily="34" charset="0"/>
                <a:ea typeface="宋体" pitchFamily="2" charset="-122"/>
                <a:cs typeface="+mn-cs"/>
              </a:rPr>
              <a:t>培训受企业经济现状影响相对较小，企业越难越可能对培训越重视；</a:t>
            </a:r>
          </a:p>
          <a:p>
            <a:pPr lvl="0"/>
            <a:r>
              <a:rPr lang="zh-CN" altLang="zh-CN" sz="1200" kern="1200" dirty="0" smtClean="0">
                <a:solidFill>
                  <a:schemeClr val="tx1"/>
                </a:solidFill>
                <a:effectLst/>
                <a:latin typeface="Arial" pitchFamily="34" charset="0"/>
                <a:ea typeface="宋体" pitchFamily="2" charset="-122"/>
                <a:cs typeface="+mn-cs"/>
              </a:rPr>
              <a:t>企业对参训员工的考核方式会发生根本的转变；</a:t>
            </a:r>
          </a:p>
          <a:p>
            <a:pPr lvl="0"/>
            <a:r>
              <a:rPr lang="zh-CN" altLang="zh-CN" sz="1200" kern="1200" dirty="0" smtClean="0">
                <a:solidFill>
                  <a:schemeClr val="tx1"/>
                </a:solidFill>
                <a:effectLst/>
                <a:latin typeface="Arial" pitchFamily="34" charset="0"/>
                <a:ea typeface="宋体" pitchFamily="2" charset="-122"/>
                <a:cs typeface="+mn-cs"/>
              </a:rPr>
              <a:t>企业对课程绩效考评会发生根本的转变。</a:t>
            </a:r>
            <a:endParaRPr lang="en-US" altLang="zh-CN" sz="1200" kern="1200" dirty="0" smtClean="0">
              <a:solidFill>
                <a:schemeClr val="tx1"/>
              </a:solidFill>
              <a:effectLst/>
              <a:latin typeface="Arial" pitchFamily="34" charset="0"/>
              <a:ea typeface="宋体" pitchFamily="2" charset="-122"/>
              <a:cs typeface="+mn-cs"/>
            </a:endParaRPr>
          </a:p>
          <a:p>
            <a:pPr lvl="0"/>
            <a:r>
              <a:rPr lang="en-US" altLang="zh-CN" sz="1200" kern="1200" dirty="0" smtClean="0">
                <a:solidFill>
                  <a:schemeClr val="tx1"/>
                </a:solidFill>
                <a:effectLst/>
                <a:latin typeface="Arial" pitchFamily="34" charset="0"/>
                <a:ea typeface="宋体" pitchFamily="2" charset="-122"/>
                <a:cs typeface="+mn-cs"/>
              </a:rPr>
              <a:t>2 </a:t>
            </a:r>
            <a:r>
              <a:rPr lang="zh-CN" altLang="en-US" sz="1200" kern="1200" dirty="0" smtClean="0">
                <a:solidFill>
                  <a:schemeClr val="tx1"/>
                </a:solidFill>
                <a:effectLst/>
                <a:latin typeface="Arial" pitchFamily="34" charset="0"/>
                <a:ea typeface="宋体" pitchFamily="2" charset="-122"/>
                <a:cs typeface="+mn-cs"/>
              </a:rPr>
              <a:t>只有全员参与才能真正调动积极性</a:t>
            </a:r>
            <a:endParaRPr lang="en-US" altLang="zh-CN" sz="1200" kern="1200" dirty="0" smtClean="0">
              <a:solidFill>
                <a:schemeClr val="tx1"/>
              </a:solidFill>
              <a:effectLst/>
              <a:latin typeface="Arial" pitchFamily="34" charset="0"/>
              <a:ea typeface="宋体" pitchFamily="2" charset="-122"/>
              <a:cs typeface="+mn-cs"/>
            </a:endParaRPr>
          </a:p>
          <a:p>
            <a:pPr lvl="0"/>
            <a:endParaRPr lang="zh-CN" altLang="zh-CN" sz="1200" kern="1200" dirty="0" smtClean="0">
              <a:solidFill>
                <a:schemeClr val="tx1"/>
              </a:solidFill>
              <a:effectLst/>
              <a:latin typeface="Arial" pitchFamily="34" charset="0"/>
              <a:ea typeface="宋体" pitchFamily="2" charset="-122"/>
              <a:cs typeface="+mn-cs"/>
            </a:endParaRPr>
          </a:p>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solidFill>
                  <a:srgbClr val="000000"/>
                </a:solidFill>
              </a:rPr>
              <a:pPr/>
              <a:t>5/13/2015</a:t>
            </a:fld>
            <a:endParaRPr lang="en-US" altLang="zh-CN">
              <a:solidFill>
                <a:srgbClr val="000000"/>
              </a:solidFill>
            </a:endParaRPr>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solidFill>
                  <a:srgbClr val="000000"/>
                </a:solidFill>
              </a:rPr>
              <a:pPr>
                <a:defRPr/>
              </a:pPr>
              <a:t>8</a:t>
            </a:fld>
            <a:endParaRPr lang="en-US" altLang="zh-CN">
              <a:solidFill>
                <a:srgbClr val="000000"/>
              </a:solidFill>
            </a:endParaRPr>
          </a:p>
        </p:txBody>
      </p:sp>
    </p:spTree>
    <p:extLst>
      <p:ext uri="{BB962C8B-B14F-4D97-AF65-F5344CB8AC3E}">
        <p14:creationId xmlns:p14="http://schemas.microsoft.com/office/powerpoint/2010/main" val="197272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B1CC7D4-95BB-4BE6-8A6A-8B84B5D19384}" type="datetime1">
              <a:rPr lang="en-US" altLang="zh-CN">
                <a:solidFill>
                  <a:srgbClr val="000000"/>
                </a:solidFill>
              </a:rPr>
              <a:pPr/>
              <a:t>5/13/2015</a:t>
            </a:fld>
            <a:endParaRPr lang="en-US" altLang="zh-CN">
              <a:solidFill>
                <a:srgbClr val="000000"/>
              </a:solidFill>
            </a:endParaRPr>
          </a:p>
        </p:txBody>
      </p:sp>
      <p:sp>
        <p:nvSpPr>
          <p:cNvPr id="2574338" name="幻灯片图像占位符 1"/>
          <p:cNvSpPr>
            <a:spLocks noGrp="1" noRot="1" noChangeAspect="1" noTextEdit="1"/>
          </p:cNvSpPr>
          <p:nvPr>
            <p:ph type="sldImg"/>
          </p:nvPr>
        </p:nvSpPr>
        <p:spPr>
          <a:ln/>
        </p:spPr>
      </p:sp>
      <p:sp>
        <p:nvSpPr>
          <p:cNvPr id="2574339" name="备注占位符 2"/>
          <p:cNvSpPr>
            <a:spLocks noGrp="1"/>
          </p:cNvSpPr>
          <p:nvPr>
            <p:ph type="body" idx="1"/>
          </p:nvPr>
        </p:nvSpPr>
        <p:spPr>
          <a:noFill/>
          <a:ln/>
        </p:spPr>
        <p:txBody>
          <a:bodyPr/>
          <a:lstStyle/>
          <a:p>
            <a:pPr eaLnBrk="1" hangingPunct="1"/>
            <a:endParaRPr lang="zh-CN" altLang="en-US" smtClean="0"/>
          </a:p>
        </p:txBody>
      </p:sp>
      <p:sp>
        <p:nvSpPr>
          <p:cNvPr id="257434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974E40F-D08A-4154-9930-7E1C5965E389}" type="slidenum">
              <a:rPr lang="en-US" altLang="zh-CN" sz="1200">
                <a:solidFill>
                  <a:srgbClr val="000000"/>
                </a:solidFill>
                <a:ea typeface="宋体" pitchFamily="2" charset="-122"/>
              </a:rPr>
              <a:pPr algn="r"/>
              <a:t>14</a:t>
            </a:fld>
            <a:endParaRPr lang="en-US" altLang="zh-CN" sz="1200">
              <a:solidFill>
                <a:srgbClr val="000000"/>
              </a:solidFill>
              <a:ea typeface="宋体" pitchFamily="2" charset="-122"/>
            </a:endParaRPr>
          </a:p>
        </p:txBody>
      </p:sp>
    </p:spTree>
    <p:extLst>
      <p:ext uri="{BB962C8B-B14F-4D97-AF65-F5344CB8AC3E}">
        <p14:creationId xmlns:p14="http://schemas.microsoft.com/office/powerpoint/2010/main" val="81165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075A9A14-0852-4382-AA80-F4AB0ABF5FC4}" type="datetime1">
              <a:rPr lang="en-US" altLang="zh-CN" smtClean="0"/>
              <a:pPr/>
              <a:t>5/13/2015</a:t>
            </a:fld>
            <a:endParaRPr lang="en-US" altLang="zh-CN"/>
          </a:p>
        </p:txBody>
      </p:sp>
      <p:sp>
        <p:nvSpPr>
          <p:cNvPr id="5" name="灯片编号占位符 4"/>
          <p:cNvSpPr>
            <a:spLocks noGrp="1"/>
          </p:cNvSpPr>
          <p:nvPr>
            <p:ph type="sldNum" sz="quarter" idx="11"/>
          </p:nvPr>
        </p:nvSpPr>
        <p:spPr/>
        <p:txBody>
          <a:bodyPr/>
          <a:lstStyle/>
          <a:p>
            <a:pPr>
              <a:defRPr/>
            </a:pPr>
            <a:fld id="{4D28CA61-3E9A-4D6D-9DFD-E3B446499C90}" type="slidenum">
              <a:rPr lang="en-US" altLang="zh-CN" smtClean="0"/>
              <a:pPr>
                <a:defRPr/>
              </a:pPr>
              <a:t>22</a:t>
            </a:fld>
            <a:endParaRPr lang="en-US" altLang="zh-CN"/>
          </a:p>
        </p:txBody>
      </p:sp>
    </p:spTree>
    <p:extLst>
      <p:ext uri="{BB962C8B-B14F-4D97-AF65-F5344CB8AC3E}">
        <p14:creationId xmlns:p14="http://schemas.microsoft.com/office/powerpoint/2010/main" val="286444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B1CC7D4-95BB-4BE6-8A6A-8B84B5D19384}" type="datetime1">
              <a:rPr lang="en-US" altLang="zh-CN">
                <a:solidFill>
                  <a:srgbClr val="000000"/>
                </a:solidFill>
              </a:rPr>
              <a:pPr/>
              <a:t>5/13/2015</a:t>
            </a:fld>
            <a:endParaRPr lang="en-US" altLang="zh-CN">
              <a:solidFill>
                <a:srgbClr val="000000"/>
              </a:solidFill>
            </a:endParaRPr>
          </a:p>
        </p:txBody>
      </p:sp>
      <p:sp>
        <p:nvSpPr>
          <p:cNvPr id="2574338" name="幻灯片图像占位符 1"/>
          <p:cNvSpPr>
            <a:spLocks noGrp="1" noRot="1" noChangeAspect="1" noTextEdit="1"/>
          </p:cNvSpPr>
          <p:nvPr>
            <p:ph type="sldImg"/>
          </p:nvPr>
        </p:nvSpPr>
        <p:spPr>
          <a:ln/>
        </p:spPr>
      </p:sp>
      <p:sp>
        <p:nvSpPr>
          <p:cNvPr id="2574339" name="备注占位符 2"/>
          <p:cNvSpPr>
            <a:spLocks noGrp="1"/>
          </p:cNvSpPr>
          <p:nvPr>
            <p:ph type="body" idx="1"/>
          </p:nvPr>
        </p:nvSpPr>
        <p:spPr>
          <a:noFill/>
          <a:ln/>
        </p:spPr>
        <p:txBody>
          <a:bodyPr/>
          <a:lstStyle/>
          <a:p>
            <a:pPr eaLnBrk="1" hangingPunct="1"/>
            <a:endParaRPr lang="zh-CN" altLang="en-US" smtClean="0"/>
          </a:p>
        </p:txBody>
      </p:sp>
      <p:sp>
        <p:nvSpPr>
          <p:cNvPr id="257434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974E40F-D08A-4154-9930-7E1C5965E389}" type="slidenum">
              <a:rPr lang="en-US" altLang="zh-CN" sz="1200">
                <a:solidFill>
                  <a:srgbClr val="000000"/>
                </a:solidFill>
                <a:ea typeface="宋体" pitchFamily="2" charset="-122"/>
              </a:rPr>
              <a:pPr algn="r"/>
              <a:t>25</a:t>
            </a:fld>
            <a:endParaRPr lang="en-US" altLang="zh-CN" sz="1200">
              <a:solidFill>
                <a:srgbClr val="000000"/>
              </a:solidFill>
              <a:ea typeface="宋体" pitchFamily="2" charset="-122"/>
            </a:endParaRPr>
          </a:p>
        </p:txBody>
      </p:sp>
    </p:spTree>
    <p:extLst>
      <p:ext uri="{BB962C8B-B14F-4D97-AF65-F5344CB8AC3E}">
        <p14:creationId xmlns:p14="http://schemas.microsoft.com/office/powerpoint/2010/main" val="12662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04164769"/>
      </p:ext>
    </p:extLst>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95810554"/>
      </p:ext>
    </p:extLst>
  </p:cSld>
  <p:clrMapOvr>
    <a:masterClrMapping/>
  </p:clrMapOvr>
  <p:transition spd="slow">
    <p:spli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01695187"/>
      </p:ext>
    </p:extLst>
  </p:cSld>
  <p:clrMapOvr>
    <a:masterClrMapping/>
  </p:clrMapOvr>
  <p:transition spd="slow">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735752"/>
      </p:ext>
    </p:extLst>
  </p:cSld>
  <p:clrMapOvr>
    <a:masterClrMapping/>
  </p:clrMapOvr>
  <p:transition spd="slow">
    <p:spli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197601"/>
      </p:ext>
    </p:extLst>
  </p:cSld>
  <p:clrMapOvr>
    <a:masterClrMapping/>
  </p:clrMapOvr>
  <p:transition spd="slow">
    <p:spli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330943358"/>
      </p:ext>
    </p:extLst>
  </p:cSld>
  <p:clrMapOvr>
    <a:masterClrMapping/>
  </p:clrMapOvr>
  <p:transition spd="slow">
    <p:spli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50843254"/>
      </p:ext>
    </p:extLst>
  </p:cSld>
  <p:clrMapOvr>
    <a:masterClrMapping/>
  </p:clrMapOvr>
  <p:transition spd="slow">
    <p:spli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29134687"/>
      </p:ext>
    </p:extLst>
  </p:cSld>
  <p:clrMapOvr>
    <a:masterClrMapping/>
  </p:clrMapOvr>
  <p:transition spd="slow">
    <p:spli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3413" y="549275"/>
            <a:ext cx="2171700"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549275"/>
            <a:ext cx="6362700" cy="5534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68325742"/>
      </p:ext>
    </p:extLst>
  </p:cSld>
  <p:clrMapOvr>
    <a:masterClrMapping/>
  </p:clrMapOvr>
  <p:transition spd="slow">
    <p:spli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59313" y="1557338"/>
            <a:ext cx="4038600" cy="21859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59313" y="389572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55327504"/>
      </p:ext>
    </p:extLst>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黑体" pitchFamily="2" charset="-122"/>
                <a:ea typeface="黑体" pitchFamily="2"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pli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04182035"/>
      </p:ext>
    </p:extLst>
  </p:cSld>
  <p:clrMapOvr>
    <a:masterClrMapping/>
  </p:clrMapOvr>
  <p:transition spd="slow">
    <p:spli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68313" y="549275"/>
            <a:ext cx="8686800" cy="5534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68866379"/>
      </p:ext>
    </p:extLst>
  </p:cSld>
  <p:clrMapOvr>
    <a:masterClrMapping/>
  </p:clrMapOvr>
  <p:transition spd="slow">
    <p:spli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557338"/>
            <a:ext cx="8229600" cy="4525962"/>
          </a:xfrm>
        </p:spPr>
        <p:txBody>
          <a:bodyPr/>
          <a:lstStyle/>
          <a:p>
            <a:pPr lvl="0"/>
            <a:endParaRPr lang="zh-CN" altLang="en-US" noProof="0"/>
          </a:p>
        </p:txBody>
      </p:sp>
    </p:spTree>
    <p:extLst>
      <p:ext uri="{BB962C8B-B14F-4D97-AF65-F5344CB8AC3E}">
        <p14:creationId xmlns:p14="http://schemas.microsoft.com/office/powerpoint/2010/main" val="2698797983"/>
      </p:ext>
    </p:extLst>
  </p:cSld>
  <p:clrMapOvr>
    <a:masterClrMapping/>
  </p:clrMapOvr>
  <p:transition spd="slow">
    <p:spli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59313" y="1557338"/>
            <a:ext cx="4038600" cy="4525962"/>
          </a:xfrm>
        </p:spPr>
        <p:txBody>
          <a:bodyPr/>
          <a:lstStyle/>
          <a:p>
            <a:pPr lvl="0"/>
            <a:endParaRPr lang="zh-CN" altLang="en-US" noProof="0"/>
          </a:p>
        </p:txBody>
      </p:sp>
    </p:spTree>
    <p:extLst>
      <p:ext uri="{BB962C8B-B14F-4D97-AF65-F5344CB8AC3E}">
        <p14:creationId xmlns:p14="http://schemas.microsoft.com/office/powerpoint/2010/main" val="2455581114"/>
      </p:ext>
    </p:extLst>
  </p:cSld>
  <p:clrMapOvr>
    <a:masterClrMapping/>
  </p:clrMapOvr>
  <p:transition spd="slow">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096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59313" y="1557338"/>
            <a:ext cx="4038600" cy="21859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59313" y="389572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9602953"/>
      </p:ext>
    </p:extLst>
  </p:cSld>
  <p:clrMapOvr>
    <a:masterClrMapping/>
  </p:clrMapOvr>
  <p:transition spd="slow">
    <p:spli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878737935"/>
      </p:ext>
    </p:extLst>
  </p:cSld>
  <p:clrMapOvr>
    <a:masterClrMapping/>
  </p:clrMapOvr>
  <p:transition spd="slow">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158" y="566721"/>
            <a:ext cx="8255000" cy="5762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8743306"/>
      </p:ext>
    </p:extLst>
  </p:cSld>
  <p:clrMapOvr>
    <a:masterClrMapping/>
  </p:clrMapOvr>
  <p:transition spd="slow">
    <p:spli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467818480"/>
      </p:ext>
    </p:extLst>
  </p:cSld>
  <p:clrMapOvr>
    <a:masterClrMapping/>
  </p:clrMapOvr>
  <p:transition spd="slow">
    <p:spli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31440753"/>
      </p:ext>
    </p:extLst>
  </p:cSld>
  <p:clrMapOvr>
    <a:masterClrMapping/>
  </p:clrMapOvr>
  <p:transition spd="slow">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08584796"/>
      </p:ext>
    </p:extLst>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plit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503170"/>
      </p:ext>
    </p:extLst>
  </p:cSld>
  <p:clrMapOvr>
    <a:masterClrMapping/>
  </p:clrMapOvr>
  <p:transition spd="slow">
    <p:spli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119868"/>
      </p:ext>
    </p:extLst>
  </p:cSld>
  <p:clrMapOvr>
    <a:masterClrMapping/>
  </p:clrMapOvr>
  <p:transition spd="slow">
    <p:spli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62910187"/>
      </p:ext>
    </p:extLst>
  </p:cSld>
  <p:clrMapOvr>
    <a:masterClrMapping/>
  </p:clrMapOvr>
  <p:transition spd="slow">
    <p:spli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65964143"/>
      </p:ext>
    </p:extLst>
  </p:cSld>
  <p:clrMapOvr>
    <a:masterClrMapping/>
  </p:clrMapOvr>
  <p:transition spd="slow">
    <p:split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59156358"/>
      </p:ext>
    </p:extLst>
  </p:cSld>
  <p:clrMapOvr>
    <a:masterClrMapping/>
  </p:clrMapOvr>
  <p:transition spd="slow">
    <p:spli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3413" y="549275"/>
            <a:ext cx="2171700"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549275"/>
            <a:ext cx="6362700" cy="5534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8378033"/>
      </p:ext>
    </p:extLst>
  </p:cSld>
  <p:clrMapOvr>
    <a:masterClrMapping/>
  </p:clrMapOvr>
  <p:transition spd="slow">
    <p:split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59313" y="1557338"/>
            <a:ext cx="4038600" cy="21859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59313" y="389572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93987293"/>
      </p:ext>
    </p:extLst>
  </p:cSld>
  <p:clrMapOvr>
    <a:masterClrMapping/>
  </p:clrMapOvr>
  <p:transition spd="slow">
    <p:split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0926754"/>
      </p:ext>
    </p:extLst>
  </p:cSld>
  <p:clrMapOvr>
    <a:masterClrMapping/>
  </p:clrMapOvr>
  <p:transition spd="slow">
    <p:split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68313" y="549275"/>
            <a:ext cx="8686800" cy="5534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40563927"/>
      </p:ext>
    </p:extLst>
  </p:cSld>
  <p:clrMapOvr>
    <a:masterClrMapping/>
  </p:clrMapOvr>
  <p:transition spd="slow">
    <p:split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557338"/>
            <a:ext cx="8229600" cy="4525962"/>
          </a:xfrm>
        </p:spPr>
        <p:txBody>
          <a:bodyPr/>
          <a:lstStyle/>
          <a:p>
            <a:pPr lvl="0"/>
            <a:endParaRPr lang="zh-CN" altLang="en-US" noProof="0"/>
          </a:p>
        </p:txBody>
      </p:sp>
    </p:spTree>
    <p:extLst>
      <p:ext uri="{BB962C8B-B14F-4D97-AF65-F5344CB8AC3E}">
        <p14:creationId xmlns:p14="http://schemas.microsoft.com/office/powerpoint/2010/main" val="2965878239"/>
      </p:ext>
    </p:extLst>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plit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59313" y="1557338"/>
            <a:ext cx="4038600" cy="4525962"/>
          </a:xfrm>
        </p:spPr>
        <p:txBody>
          <a:bodyPr/>
          <a:lstStyle/>
          <a:p>
            <a:pPr lvl="0"/>
            <a:endParaRPr lang="zh-CN" altLang="en-US" noProof="0"/>
          </a:p>
        </p:txBody>
      </p:sp>
    </p:spTree>
    <p:extLst>
      <p:ext uri="{BB962C8B-B14F-4D97-AF65-F5344CB8AC3E}">
        <p14:creationId xmlns:p14="http://schemas.microsoft.com/office/powerpoint/2010/main" val="2838921977"/>
      </p:ext>
    </p:extLst>
  </p:cSld>
  <p:clrMapOvr>
    <a:masterClrMapping/>
  </p:clrMapOvr>
  <p:transition spd="slow">
    <p:split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096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59313" y="1557338"/>
            <a:ext cx="4038600" cy="21859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59313" y="389572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73034920"/>
      </p:ext>
    </p:extLst>
  </p:cSld>
  <p:clrMapOvr>
    <a:masterClrMapping/>
  </p:clrMapOvr>
  <p:transition spd="slow">
    <p:split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04888223"/>
      </p:ext>
    </p:extLst>
  </p:cSld>
  <p:clrMapOvr>
    <a:masterClrMapping/>
  </p:clrMapOvr>
  <p:transition spd="slow">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0435796"/>
      </p:ext>
    </p:extLst>
  </p:cSld>
  <p:clrMapOvr>
    <a:masterClrMapping/>
  </p:clrMapOvr>
  <p:transition spd="slow">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964496411"/>
      </p:ext>
    </p:extLst>
  </p:cSld>
  <p:clrMapOvr>
    <a:masterClrMapping/>
  </p:clrMapOvr>
  <p:transition spd="slow">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55365174"/>
      </p:ext>
    </p:extLst>
  </p:cSld>
  <p:clrMapOvr>
    <a:masterClrMapping/>
  </p:clrMapOvr>
  <p:transition spd="slow">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97147575"/>
      </p:ext>
    </p:extLst>
  </p:cSld>
  <p:clrMapOvr>
    <a:masterClrMapping/>
  </p:clrMapOvr>
  <p:transition spd="slow">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22690880"/>
      </p:ext>
    </p:extLst>
  </p:cSld>
  <p:clrMapOvr>
    <a:masterClrMapping/>
  </p:clrMapOvr>
  <p:transition spd="slow">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020954"/>
      </p:ext>
    </p:extLst>
  </p:cSld>
  <p:clrMapOvr>
    <a:masterClrMapping/>
  </p:clrMapOvr>
  <p:transition spd="slow">
    <p:zoom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556113875"/>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800">
                <a:latin typeface="黑体" pitchFamily="2" charset="-122"/>
                <a:ea typeface="黑体" pitchFamily="2"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500034" y="1500174"/>
            <a:ext cx="8247091" cy="4525962"/>
          </a:xfrm>
        </p:spPr>
        <p:txBody>
          <a:bodyPr/>
          <a:lstStyle>
            <a:lvl1pPr>
              <a:defRPr sz="2400" b="0">
                <a:latin typeface="华文中宋" pitchFamily="2" charset="-122"/>
                <a:ea typeface="华文中宋" pitchFamily="2" charset="-122"/>
              </a:defRPr>
            </a:lvl1pPr>
            <a:lvl2pPr>
              <a:defRPr sz="2400" b="0">
                <a:latin typeface="华文中宋" pitchFamily="2" charset="-122"/>
                <a:ea typeface="华文中宋" pitchFamily="2" charset="-122"/>
              </a:defRPr>
            </a:lvl2pPr>
            <a:lvl3pPr>
              <a:defRPr sz="2400" b="0">
                <a:latin typeface="华文中宋" pitchFamily="2" charset="-122"/>
                <a:ea typeface="华文中宋" pitchFamily="2" charset="-122"/>
              </a:defRPr>
            </a:lvl3pPr>
            <a:lvl4pPr>
              <a:defRPr sz="2400" b="0">
                <a:latin typeface="华文中宋" pitchFamily="2" charset="-122"/>
                <a:ea typeface="华文中宋" pitchFamily="2" charset="-122"/>
              </a:defRPr>
            </a:lvl4pPr>
            <a:lvl5pPr>
              <a:defRPr sz="2400" b="0">
                <a:latin typeface="华文中宋" pitchFamily="2" charset="-122"/>
                <a:ea typeface="华文中宋"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spd="slow">
    <p:split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786485060"/>
      </p:ext>
    </p:extLst>
  </p:cSld>
  <p:clrMapOvr>
    <a:masterClrMapping/>
  </p:clrMapOvr>
  <p:transition spd="slow">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91720214"/>
      </p:ext>
    </p:extLst>
  </p:cSld>
  <p:clrMapOvr>
    <a:masterClrMapping/>
  </p:clrMapOvr>
  <p:transition spd="slow">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6438" y="476250"/>
            <a:ext cx="2195512" cy="56070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476250"/>
            <a:ext cx="6435725" cy="56070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28724589"/>
      </p:ext>
    </p:extLst>
  </p:cSld>
  <p:clrMapOvr>
    <a:masterClrMapping/>
  </p:clrMapOvr>
  <p:transition spd="slow">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68313" y="476250"/>
            <a:ext cx="8783637" cy="5607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51919196"/>
      </p:ext>
    </p:extLst>
  </p:cSld>
  <p:clrMapOvr>
    <a:masterClrMapping/>
  </p:clrMapOvr>
  <p:transition spd="slow">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96950" y="476250"/>
            <a:ext cx="8255000" cy="5762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1557338"/>
            <a:ext cx="8229600" cy="4525962"/>
          </a:xfrm>
        </p:spPr>
        <p:txBody>
          <a:bodyPr/>
          <a:lstStyle/>
          <a:p>
            <a:endParaRPr lang="zh-CN" altLang="en-US"/>
          </a:p>
        </p:txBody>
      </p:sp>
    </p:spTree>
    <p:extLst>
      <p:ext uri="{BB962C8B-B14F-4D97-AF65-F5344CB8AC3E}">
        <p14:creationId xmlns:p14="http://schemas.microsoft.com/office/powerpoint/2010/main" val="2358505909"/>
      </p:ext>
    </p:extLst>
  </p:cSld>
  <p:clrMapOvr>
    <a:masterClrMapping/>
  </p:clrMapOvr>
  <p:transition spd="slow">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281718709"/>
      </p:ext>
    </p:extLst>
  </p:cSld>
  <p:clrMapOvr>
    <a:masterClrMapping/>
  </p:clrMapOvr>
  <p:transition spd="slow">
    <p:split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黑体" pitchFamily="2" charset="-122"/>
                <a:ea typeface="黑体" pitchFamily="2"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39806047"/>
      </p:ext>
    </p:extLst>
  </p:cSld>
  <p:clrMapOvr>
    <a:masterClrMapping/>
  </p:clrMapOvr>
  <p:transition spd="slow">
    <p:spli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819926550"/>
      </p:ext>
    </p:extLst>
  </p:cSld>
  <p:clrMapOvr>
    <a:masterClrMapping/>
  </p:clrMapOvr>
  <p:transition spd="slow">
    <p:split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0927906"/>
      </p:ext>
    </p:extLst>
  </p:cSld>
  <p:clrMapOvr>
    <a:masterClrMapping/>
  </p:clrMapOvr>
  <p:transition spd="slow">
    <p:split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3568" y="548680"/>
            <a:ext cx="8255000" cy="576263"/>
          </a:xfrm>
        </p:spPr>
        <p:txBody>
          <a:bodyPr/>
          <a:lstStyle>
            <a:lvl1pPr>
              <a:defRPr sz="2400">
                <a:latin typeface="黑体" pitchFamily="2" charset="-122"/>
                <a:ea typeface="黑体" pitchFamily="2"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500034" y="1500174"/>
            <a:ext cx="8247091" cy="4525962"/>
          </a:xfrm>
        </p:spPr>
        <p:txBody>
          <a:bodyPr/>
          <a:lstStyle>
            <a:lvl1pPr>
              <a:defRPr sz="2400" b="0">
                <a:latin typeface="华文中宋" pitchFamily="2" charset="-122"/>
                <a:ea typeface="华文中宋" pitchFamily="2" charset="-122"/>
              </a:defRPr>
            </a:lvl1pPr>
            <a:lvl2pPr>
              <a:defRPr sz="2400" b="0">
                <a:latin typeface="华文中宋" pitchFamily="2" charset="-122"/>
                <a:ea typeface="华文中宋" pitchFamily="2" charset="-122"/>
              </a:defRPr>
            </a:lvl2pPr>
            <a:lvl3pPr>
              <a:defRPr sz="2400" b="0">
                <a:latin typeface="华文中宋" pitchFamily="2" charset="-122"/>
                <a:ea typeface="华文中宋" pitchFamily="2" charset="-122"/>
              </a:defRPr>
            </a:lvl3pPr>
            <a:lvl4pPr>
              <a:defRPr sz="2400" b="0">
                <a:latin typeface="华文中宋" pitchFamily="2" charset="-122"/>
                <a:ea typeface="华文中宋" pitchFamily="2" charset="-122"/>
              </a:defRPr>
            </a:lvl4pPr>
            <a:lvl5pPr>
              <a:defRPr sz="2400" b="0">
                <a:latin typeface="华文中宋" pitchFamily="2" charset="-122"/>
                <a:ea typeface="华文中宋"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37085620"/>
      </p:ext>
    </p:extLst>
  </p:cSld>
  <p:clrMapOvr>
    <a:masterClrMapping/>
  </p:clrMapOvr>
  <p:transition spd="slow">
    <p:spli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25"/>
          <p:cNvSpPr>
            <a:spLocks noGrp="1" noChangeArrowheads="1"/>
          </p:cNvSpPr>
          <p:nvPr>
            <p:ph type="title"/>
          </p:nvPr>
        </p:nvSpPr>
        <p:spPr bwMode="auto">
          <a:xfrm>
            <a:off x="781050" y="549275"/>
            <a:ext cx="82550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aseline="0">
                <a:latin typeface="黑体" pitchFamily="2" charset="-122"/>
                <a:ea typeface="黑体" pitchFamily="2" charset="-122"/>
              </a:defRPr>
            </a:lvl1pPr>
          </a:lstStyle>
          <a:p>
            <a:pPr lvl="0"/>
            <a:r>
              <a:rPr lang="zh-CN" altLang="en-US" dirty="0" smtClean="0"/>
              <a:t>单击此处编辑母版标题样式</a:t>
            </a:r>
          </a:p>
        </p:txBody>
      </p:sp>
      <p:sp>
        <p:nvSpPr>
          <p:cNvPr id="3" name="Rectangle 26"/>
          <p:cNvSpPr>
            <a:spLocks noGrp="1" noChangeArrowheads="1"/>
          </p:cNvSpPr>
          <p:nvPr>
            <p:ph idx="1"/>
          </p:nvPr>
        </p:nvSpPr>
        <p:spPr bwMode="auto">
          <a:xfrm>
            <a:off x="468313"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b="0">
                <a:latin typeface="华文中宋" pitchFamily="2" charset="-122"/>
                <a:ea typeface="华文中宋" pitchFamily="2" charset="-122"/>
              </a:defRPr>
            </a:lvl1pPr>
          </a:lstStyle>
          <a:p>
            <a:pPr lvl="0"/>
            <a:r>
              <a:rPr lang="zh-CN" altLang="en-US" dirty="0" smtClean="0"/>
              <a:t>单击此处编辑母版文本样式</a:t>
            </a:r>
          </a:p>
        </p:txBody>
      </p:sp>
      <p:sp>
        <p:nvSpPr>
          <p:cNvPr id="4" name="Rectangle 27" descr="深色横线"/>
          <p:cNvSpPr>
            <a:spLocks noChangeArrowheads="1"/>
          </p:cNvSpPr>
          <p:nvPr userDrawn="1"/>
        </p:nvSpPr>
        <p:spPr bwMode="auto">
          <a:xfrm flipV="1">
            <a:off x="76200" y="1196975"/>
            <a:ext cx="6907213"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ea typeface="宋体" pitchFamily="2" charset="-122"/>
            </a:endParaRPr>
          </a:p>
        </p:txBody>
      </p:sp>
      <p:grpSp>
        <p:nvGrpSpPr>
          <p:cNvPr id="5" name="Group 8"/>
          <p:cNvGrpSpPr>
            <a:grpSpLocks/>
          </p:cNvGrpSpPr>
          <p:nvPr userDrawn="1"/>
        </p:nvGrpSpPr>
        <p:grpSpPr bwMode="auto">
          <a:xfrm>
            <a:off x="195263" y="692150"/>
            <a:ext cx="488950" cy="360363"/>
            <a:chOff x="113" y="346"/>
            <a:chExt cx="408" cy="318"/>
          </a:xfrm>
        </p:grpSpPr>
        <p:sp>
          <p:nvSpPr>
            <p:cNvPr id="6"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defRPr/>
              </a:pPr>
              <a:endParaRPr lang="zh-CN" altLang="zh-CN" sz="1800">
                <a:ea typeface="宋体" pitchFamily="2" charset="-122"/>
              </a:endParaRPr>
            </a:p>
          </p:txBody>
        </p:sp>
        <p:sp>
          <p:nvSpPr>
            <p:cNvPr id="7" name="AutoShape 10" descr="深色横线"/>
            <p:cNvSpPr>
              <a:spLocks noChangeArrowheads="1"/>
            </p:cNvSpPr>
            <p:nvPr/>
          </p:nvSpPr>
          <p:spPr bwMode="auto">
            <a:xfrm flipV="1">
              <a:off x="113" y="391"/>
              <a:ext cx="181"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ea typeface="宋体" pitchFamily="2" charset="-122"/>
              </a:endParaRPr>
            </a:p>
          </p:txBody>
        </p:sp>
        <p:sp>
          <p:nvSpPr>
            <p:cNvPr id="8" name="AutoShape 11" descr="深色横线"/>
            <p:cNvSpPr>
              <a:spLocks noChangeArrowheads="1"/>
            </p:cNvSpPr>
            <p:nvPr/>
          </p:nvSpPr>
          <p:spPr bwMode="auto">
            <a:xfrm flipV="1">
              <a:off x="249" y="391"/>
              <a:ext cx="180"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ea typeface="宋体" pitchFamily="2" charset="-122"/>
              </a:endParaRPr>
            </a:p>
          </p:txBody>
        </p:sp>
        <p:sp>
          <p:nvSpPr>
            <p:cNvPr id="9"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ea typeface="宋体" pitchFamily="2" charset="-122"/>
              </a:endParaRPr>
            </a:p>
          </p:txBody>
        </p:sp>
      </p:grpSp>
      <p:sp>
        <p:nvSpPr>
          <p:cNvPr id="10" name="Text Box 15"/>
          <p:cNvSpPr txBox="1">
            <a:spLocks noChangeArrowheads="1"/>
          </p:cNvSpPr>
          <p:nvPr userDrawn="1"/>
        </p:nvSpPr>
        <p:spPr bwMode="auto">
          <a:xfrm>
            <a:off x="6948488" y="1016000"/>
            <a:ext cx="936625" cy="396875"/>
          </a:xfrm>
          <a:prstGeom prst="rect">
            <a:avLst/>
          </a:prstGeom>
          <a:noFill/>
          <a:ln w="9525">
            <a:noFill/>
            <a:miter lim="800000"/>
            <a:headEnd/>
            <a:tailEnd/>
          </a:ln>
          <a:effectLst/>
        </p:spPr>
        <p:txBody>
          <a:bodyPr>
            <a:spAutoFit/>
          </a:bodyPr>
          <a:lstStyle/>
          <a:p>
            <a:pPr>
              <a:spcBef>
                <a:spcPct val="50000"/>
              </a:spcBef>
              <a:defRPr/>
            </a:pPr>
            <a:r>
              <a:rPr lang="en-US" altLang="zh-CN" sz="2000" b="1">
                <a:solidFill>
                  <a:srgbClr val="990000"/>
                </a:solidFill>
                <a:latin typeface="Brush Script MT" pitchFamily="66" charset="0"/>
                <a:ea typeface="宋体" pitchFamily="2" charset="-122"/>
              </a:rPr>
              <a:t>caifu</a:t>
            </a:r>
          </a:p>
        </p:txBody>
      </p:sp>
      <p:sp>
        <p:nvSpPr>
          <p:cNvPr id="11" name="Rectangle 27" descr="深色横线"/>
          <p:cNvSpPr>
            <a:spLocks noChangeArrowheads="1"/>
          </p:cNvSpPr>
          <p:nvPr userDrawn="1"/>
        </p:nvSpPr>
        <p:spPr bwMode="auto">
          <a:xfrm flipV="1">
            <a:off x="7559675" y="1196975"/>
            <a:ext cx="1476375"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ea typeface="宋体" pitchFamily="2" charset="-122"/>
            </a:endParaRPr>
          </a:p>
        </p:txBody>
      </p:sp>
    </p:spTree>
  </p:cSld>
  <p:clrMapOvr>
    <a:masterClrMapping/>
  </p:clrMapOvr>
  <p:transition spd="slow">
    <p:split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25"/>
          <p:cNvSpPr>
            <a:spLocks noGrp="1" noChangeArrowheads="1"/>
          </p:cNvSpPr>
          <p:nvPr>
            <p:ph type="title"/>
          </p:nvPr>
        </p:nvSpPr>
        <p:spPr bwMode="auto">
          <a:xfrm>
            <a:off x="781050" y="549275"/>
            <a:ext cx="82550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aseline="0">
                <a:latin typeface="黑体" pitchFamily="2" charset="-122"/>
                <a:ea typeface="黑体" pitchFamily="2" charset="-122"/>
              </a:defRPr>
            </a:lvl1pPr>
          </a:lstStyle>
          <a:p>
            <a:pPr lvl="0"/>
            <a:r>
              <a:rPr lang="zh-CN" altLang="en-US" dirty="0" smtClean="0"/>
              <a:t>单击此处编辑母版标题样式</a:t>
            </a:r>
          </a:p>
        </p:txBody>
      </p:sp>
      <p:sp>
        <p:nvSpPr>
          <p:cNvPr id="3" name="Rectangle 26"/>
          <p:cNvSpPr>
            <a:spLocks noGrp="1" noChangeArrowheads="1"/>
          </p:cNvSpPr>
          <p:nvPr>
            <p:ph idx="1"/>
          </p:nvPr>
        </p:nvSpPr>
        <p:spPr bwMode="auto">
          <a:xfrm>
            <a:off x="468313"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b="0">
                <a:latin typeface="华文中宋" pitchFamily="2" charset="-122"/>
                <a:ea typeface="华文中宋" pitchFamily="2" charset="-122"/>
              </a:defRPr>
            </a:lvl1pPr>
          </a:lstStyle>
          <a:p>
            <a:pPr lvl="0"/>
            <a:r>
              <a:rPr lang="zh-CN" altLang="en-US" dirty="0" smtClean="0"/>
              <a:t>单击此处编辑母版文本样式</a:t>
            </a:r>
          </a:p>
        </p:txBody>
      </p:sp>
      <p:sp>
        <p:nvSpPr>
          <p:cNvPr id="4" name="Rectangle 27" descr="深色横线"/>
          <p:cNvSpPr>
            <a:spLocks noChangeArrowheads="1"/>
          </p:cNvSpPr>
          <p:nvPr userDrawn="1"/>
        </p:nvSpPr>
        <p:spPr bwMode="auto">
          <a:xfrm flipV="1">
            <a:off x="76200" y="1196975"/>
            <a:ext cx="6907213"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grpSp>
        <p:nvGrpSpPr>
          <p:cNvPr id="5" name="Group 8"/>
          <p:cNvGrpSpPr>
            <a:grpSpLocks/>
          </p:cNvGrpSpPr>
          <p:nvPr userDrawn="1"/>
        </p:nvGrpSpPr>
        <p:grpSpPr bwMode="auto">
          <a:xfrm>
            <a:off x="195263" y="692150"/>
            <a:ext cx="488950" cy="360363"/>
            <a:chOff x="113" y="346"/>
            <a:chExt cx="408" cy="318"/>
          </a:xfrm>
        </p:grpSpPr>
        <p:sp>
          <p:nvSpPr>
            <p:cNvPr id="6"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defRPr/>
              </a:pPr>
              <a:endParaRPr lang="zh-CN" altLang="zh-CN" sz="1800">
                <a:solidFill>
                  <a:srgbClr val="000000"/>
                </a:solidFill>
                <a:ea typeface="宋体" pitchFamily="2" charset="-122"/>
              </a:endParaRPr>
            </a:p>
          </p:txBody>
        </p:sp>
        <p:sp>
          <p:nvSpPr>
            <p:cNvPr id="7" name="AutoShape 10" descr="深色横线"/>
            <p:cNvSpPr>
              <a:spLocks noChangeArrowheads="1"/>
            </p:cNvSpPr>
            <p:nvPr/>
          </p:nvSpPr>
          <p:spPr bwMode="auto">
            <a:xfrm flipV="1">
              <a:off x="113" y="391"/>
              <a:ext cx="181"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
          <p:nvSpPr>
            <p:cNvPr id="8" name="AutoShape 11" descr="深色横线"/>
            <p:cNvSpPr>
              <a:spLocks noChangeArrowheads="1"/>
            </p:cNvSpPr>
            <p:nvPr/>
          </p:nvSpPr>
          <p:spPr bwMode="auto">
            <a:xfrm flipV="1">
              <a:off x="249" y="391"/>
              <a:ext cx="180"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
          <p:nvSpPr>
            <p:cNvPr id="9"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grpSp>
      <p:sp>
        <p:nvSpPr>
          <p:cNvPr id="10" name="Text Box 15"/>
          <p:cNvSpPr txBox="1">
            <a:spLocks noChangeArrowheads="1"/>
          </p:cNvSpPr>
          <p:nvPr userDrawn="1"/>
        </p:nvSpPr>
        <p:spPr bwMode="auto">
          <a:xfrm>
            <a:off x="6948488" y="1016000"/>
            <a:ext cx="936625" cy="396875"/>
          </a:xfrm>
          <a:prstGeom prst="rect">
            <a:avLst/>
          </a:prstGeom>
          <a:noFill/>
          <a:ln w="9525">
            <a:noFill/>
            <a:miter lim="800000"/>
            <a:headEnd/>
            <a:tailEnd/>
          </a:ln>
          <a:effectLst/>
        </p:spPr>
        <p:txBody>
          <a:bodyPr>
            <a:spAutoFit/>
          </a:bodyPr>
          <a:lstStyle/>
          <a:p>
            <a:pPr>
              <a:spcBef>
                <a:spcPct val="50000"/>
              </a:spcBef>
              <a:defRPr/>
            </a:pPr>
            <a:r>
              <a:rPr lang="en-US" altLang="zh-CN" sz="2000" b="1">
                <a:solidFill>
                  <a:srgbClr val="990000"/>
                </a:solidFill>
                <a:latin typeface="Brush Script MT" pitchFamily="66" charset="0"/>
                <a:ea typeface="宋体" pitchFamily="2" charset="-122"/>
              </a:rPr>
              <a:t>caifu</a:t>
            </a:r>
          </a:p>
        </p:txBody>
      </p:sp>
      <p:sp>
        <p:nvSpPr>
          <p:cNvPr id="11" name="Rectangle 27" descr="深色横线"/>
          <p:cNvSpPr>
            <a:spLocks noChangeArrowheads="1"/>
          </p:cNvSpPr>
          <p:nvPr userDrawn="1"/>
        </p:nvSpPr>
        <p:spPr bwMode="auto">
          <a:xfrm flipV="1">
            <a:off x="7559675" y="1196975"/>
            <a:ext cx="1476375"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Tree>
    <p:extLst>
      <p:ext uri="{BB962C8B-B14F-4D97-AF65-F5344CB8AC3E}">
        <p14:creationId xmlns:p14="http://schemas.microsoft.com/office/powerpoint/2010/main" val="221106332"/>
      </p:ext>
    </p:extLst>
  </p:cSld>
  <p:clrMapOvr>
    <a:masterClrMapping/>
  </p:clrMapOvr>
  <p:transition spd="slow">
    <p:split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37300"/>
            <a:ext cx="2133600" cy="476250"/>
          </a:xfrm>
          <a:prstGeom prst="rect">
            <a:avLst/>
          </a:prstGeom>
          <a:ln/>
        </p:spPr>
        <p:txBody>
          <a:bodyPr/>
          <a:lstStyle>
            <a:lvl1pPr>
              <a:defRPr/>
            </a:lvl1pPr>
          </a:lstStyle>
          <a:p>
            <a:fld id="{064AB238-9F35-4FF0-B438-2671F7D86C84}" type="datetime1">
              <a:rPr lang="en-US">
                <a:solidFill>
                  <a:srgbClr val="000000"/>
                </a:solidFill>
              </a:rPr>
              <a:pPr/>
              <a:t>5/13/2015</a:t>
            </a:fld>
            <a:endParaRPr lang="en-US" altLang="zh-CN">
              <a:solidFill>
                <a:srgbClr val="000000"/>
              </a:solidFill>
            </a:endParaRPr>
          </a:p>
        </p:txBody>
      </p:sp>
    </p:spTree>
    <p:extLst>
      <p:ext uri="{BB962C8B-B14F-4D97-AF65-F5344CB8AC3E}">
        <p14:creationId xmlns:p14="http://schemas.microsoft.com/office/powerpoint/2010/main" val="968497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15199778"/>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549275"/>
            <a:ext cx="8255000" cy="5762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57338"/>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2792126"/>
      </p:ext>
    </p:extLst>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04025873"/>
      </p:ext>
    </p:extLst>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158" y="566721"/>
            <a:ext cx="8255000" cy="5762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83105781"/>
      </p:ext>
    </p:extLst>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2290" name="Rectangle 25"/>
          <p:cNvSpPr>
            <a:spLocks noGrp="1" noChangeArrowheads="1"/>
          </p:cNvSpPr>
          <p:nvPr>
            <p:ph type="title"/>
          </p:nvPr>
        </p:nvSpPr>
        <p:spPr bwMode="auto">
          <a:xfrm>
            <a:off x="781050" y="549275"/>
            <a:ext cx="82550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72291" name="Rectangle 26"/>
          <p:cNvSpPr>
            <a:spLocks noGrp="1" noChangeArrowheads="1"/>
          </p:cNvSpPr>
          <p:nvPr>
            <p:ph type="body" idx="1"/>
          </p:nvPr>
        </p:nvSpPr>
        <p:spPr bwMode="auto">
          <a:xfrm>
            <a:off x="468313"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sp>
        <p:nvSpPr>
          <p:cNvPr id="856091" name="Rectangle 27" descr="深色横线"/>
          <p:cNvSpPr>
            <a:spLocks noChangeArrowheads="1"/>
          </p:cNvSpPr>
          <p:nvPr/>
        </p:nvSpPr>
        <p:spPr bwMode="auto">
          <a:xfrm flipV="1">
            <a:off x="76200" y="1196975"/>
            <a:ext cx="6907213"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ea typeface="宋体" pitchFamily="2" charset="-122"/>
            </a:endParaRPr>
          </a:p>
        </p:txBody>
      </p:sp>
      <p:sp>
        <p:nvSpPr>
          <p:cNvPr id="856093" name="Rectangle 29"/>
          <p:cNvSpPr>
            <a:spLocks noChangeArrowheads="1"/>
          </p:cNvSpPr>
          <p:nvPr/>
        </p:nvSpPr>
        <p:spPr bwMode="auto">
          <a:xfrm>
            <a:off x="0" y="6524625"/>
            <a:ext cx="9144000" cy="333375"/>
          </a:xfrm>
          <a:prstGeom prst="rect">
            <a:avLst/>
          </a:prstGeom>
          <a:gradFill rotWithShape="1">
            <a:gsLst>
              <a:gs pos="0">
                <a:srgbClr val="808080"/>
              </a:gs>
              <a:gs pos="50000">
                <a:srgbClr val="FFFFFF"/>
              </a:gs>
              <a:gs pos="100000">
                <a:srgbClr val="808080"/>
              </a:gs>
            </a:gsLst>
            <a:lin ang="5400000" scaled="1"/>
          </a:gradFill>
          <a:ln w="9525">
            <a:noFill/>
            <a:miter lim="800000"/>
            <a:headEnd/>
            <a:tailEnd/>
          </a:ln>
          <a:effectLst/>
        </p:spPr>
        <p:txBody>
          <a:bodyPr wrap="none" anchor="ctr"/>
          <a:lstStyle/>
          <a:p>
            <a:pPr>
              <a:defRPr/>
            </a:pPr>
            <a:endParaRPr lang="zh-CN" altLang="en-US" sz="2000">
              <a:ea typeface="宋体" pitchFamily="2" charset="-122"/>
            </a:endParaRPr>
          </a:p>
        </p:txBody>
      </p:sp>
      <p:sp>
        <p:nvSpPr>
          <p:cNvPr id="856095" name="Line 31"/>
          <p:cNvSpPr>
            <a:spLocks noChangeShapeType="1"/>
          </p:cNvSpPr>
          <p:nvPr/>
        </p:nvSpPr>
        <p:spPr bwMode="auto">
          <a:xfrm>
            <a:off x="190817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ea typeface="宋体" pitchFamily="2" charset="-122"/>
            </a:endParaRPr>
          </a:p>
        </p:txBody>
      </p:sp>
      <p:sp>
        <p:nvSpPr>
          <p:cNvPr id="856096" name="Line 32"/>
          <p:cNvSpPr>
            <a:spLocks noChangeShapeType="1"/>
          </p:cNvSpPr>
          <p:nvPr/>
        </p:nvSpPr>
        <p:spPr bwMode="auto">
          <a:xfrm>
            <a:off x="585152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ea typeface="宋体" pitchFamily="2" charset="-122"/>
            </a:endParaRPr>
          </a:p>
        </p:txBody>
      </p:sp>
      <p:sp>
        <p:nvSpPr>
          <p:cNvPr id="856103" name="Rectangle 39"/>
          <p:cNvSpPr>
            <a:spLocks noChangeArrowheads="1"/>
          </p:cNvSpPr>
          <p:nvPr userDrawn="1"/>
        </p:nvSpPr>
        <p:spPr bwMode="auto">
          <a:xfrm>
            <a:off x="7086600" y="6553200"/>
            <a:ext cx="1905000" cy="457200"/>
          </a:xfrm>
          <a:prstGeom prst="rect">
            <a:avLst/>
          </a:prstGeom>
          <a:noFill/>
          <a:ln w="9525">
            <a:noFill/>
            <a:miter lim="800000"/>
            <a:headEnd/>
            <a:tailEnd/>
          </a:ln>
          <a:effectLst/>
        </p:spPr>
        <p:txBody>
          <a:bodyPr/>
          <a:lstStyle/>
          <a:p>
            <a:pPr algn="r"/>
            <a:fld id="{0D1E4526-B50C-43A6-9B9B-95AAEE18671A}" type="slidenum">
              <a:rPr kumimoji="1" lang="en-US" sz="1400">
                <a:latin typeface="Times New Roman" pitchFamily="18" charset="0"/>
                <a:ea typeface="宋体" pitchFamily="2" charset="-122"/>
              </a:rPr>
              <a:pPr algn="r"/>
              <a:t>‹#›</a:t>
            </a:fld>
            <a:r>
              <a:rPr kumimoji="1" lang="en-US" altLang="zh-CN" sz="1400">
                <a:latin typeface="Times New Roman" pitchFamily="18" charset="0"/>
                <a:ea typeface="宋体" pitchFamily="2" charset="-122"/>
              </a:rPr>
              <a:t>  </a:t>
            </a:r>
          </a:p>
        </p:txBody>
      </p:sp>
      <p:sp>
        <p:nvSpPr>
          <p:cNvPr id="856105" name="Text Box 41"/>
          <p:cNvSpPr txBox="1">
            <a:spLocks noChangeArrowheads="1"/>
          </p:cNvSpPr>
          <p:nvPr/>
        </p:nvSpPr>
        <p:spPr bwMode="auto">
          <a:xfrm>
            <a:off x="3419475" y="6580188"/>
            <a:ext cx="2519363" cy="304800"/>
          </a:xfrm>
          <a:prstGeom prst="rect">
            <a:avLst/>
          </a:prstGeom>
          <a:noFill/>
          <a:ln w="9525">
            <a:noFill/>
            <a:miter lim="800000"/>
            <a:headEnd/>
            <a:tailEnd/>
          </a:ln>
          <a:effectLst/>
        </p:spPr>
        <p:txBody>
          <a:bodyPr>
            <a:spAutoFit/>
          </a:bodyPr>
          <a:lstStyle/>
          <a:p>
            <a:pPr algn="ctr">
              <a:spcBef>
                <a:spcPct val="50000"/>
              </a:spcBef>
            </a:pPr>
            <a:r>
              <a:rPr lang="zh-CN" altLang="en-US" sz="1400" b="1">
                <a:solidFill>
                  <a:srgbClr val="990000"/>
                </a:solidFill>
                <a:latin typeface="华文行楷" pitchFamily="2" charset="-122"/>
              </a:rPr>
              <a:t>基层管理实务 </a:t>
            </a:r>
            <a:r>
              <a:rPr lang="en-US" altLang="zh-CN" sz="1400" b="1">
                <a:solidFill>
                  <a:srgbClr val="990000"/>
                </a:solidFill>
              </a:rPr>
              <a:t>——</a:t>
            </a:r>
            <a:r>
              <a:rPr lang="en-US" altLang="zh-CN" sz="1400" b="1">
                <a:solidFill>
                  <a:srgbClr val="990000"/>
                </a:solidFill>
                <a:latin typeface="华文行楷" pitchFamily="2" charset="-122"/>
              </a:rPr>
              <a:t> </a:t>
            </a:r>
            <a:r>
              <a:rPr lang="zh-CN" altLang="en-US" sz="1400" b="1">
                <a:solidFill>
                  <a:srgbClr val="990000"/>
                </a:solidFill>
                <a:latin typeface="华文行楷" pitchFamily="2" charset="-122"/>
              </a:rPr>
              <a:t>才 富</a:t>
            </a:r>
          </a:p>
        </p:txBody>
      </p:sp>
      <p:grpSp>
        <p:nvGrpSpPr>
          <p:cNvPr id="2572298" name="Group 8"/>
          <p:cNvGrpSpPr>
            <a:grpSpLocks/>
          </p:cNvGrpSpPr>
          <p:nvPr/>
        </p:nvGrpSpPr>
        <p:grpSpPr bwMode="auto">
          <a:xfrm>
            <a:off x="195263" y="692150"/>
            <a:ext cx="488950" cy="360363"/>
            <a:chOff x="113" y="346"/>
            <a:chExt cx="408" cy="318"/>
          </a:xfrm>
        </p:grpSpPr>
        <p:sp>
          <p:nvSpPr>
            <p:cNvPr id="205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defRPr/>
              </a:pPr>
              <a:endParaRPr lang="zh-CN" altLang="zh-CN" sz="1800">
                <a:ea typeface="宋体" pitchFamily="2" charset="-122"/>
              </a:endParaRPr>
            </a:p>
          </p:txBody>
        </p:sp>
        <p:sp>
          <p:nvSpPr>
            <p:cNvPr id="2060" name="AutoShape 10" descr="深色横线"/>
            <p:cNvSpPr>
              <a:spLocks noChangeArrowheads="1"/>
            </p:cNvSpPr>
            <p:nvPr/>
          </p:nvSpPr>
          <p:spPr bwMode="auto">
            <a:xfrm flipV="1">
              <a:off x="113" y="391"/>
              <a:ext cx="181"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ea typeface="宋体" pitchFamily="2" charset="-122"/>
              </a:endParaRPr>
            </a:p>
          </p:txBody>
        </p:sp>
        <p:sp>
          <p:nvSpPr>
            <p:cNvPr id="2061" name="AutoShape 11" descr="深色横线"/>
            <p:cNvSpPr>
              <a:spLocks noChangeArrowheads="1"/>
            </p:cNvSpPr>
            <p:nvPr/>
          </p:nvSpPr>
          <p:spPr bwMode="auto">
            <a:xfrm flipV="1">
              <a:off x="249" y="391"/>
              <a:ext cx="180"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ea typeface="宋体" pitchFamily="2" charset="-122"/>
              </a:endParaRPr>
            </a:p>
          </p:txBody>
        </p:sp>
        <p:sp>
          <p:nvSpPr>
            <p:cNvPr id="206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ea typeface="宋体" pitchFamily="2" charset="-122"/>
              </a:endParaRPr>
            </a:p>
          </p:txBody>
        </p:sp>
      </p:grpSp>
      <p:sp>
        <p:nvSpPr>
          <p:cNvPr id="2063" name="Text Box 15"/>
          <p:cNvSpPr txBox="1">
            <a:spLocks noChangeArrowheads="1"/>
          </p:cNvSpPr>
          <p:nvPr/>
        </p:nvSpPr>
        <p:spPr bwMode="auto">
          <a:xfrm>
            <a:off x="6948488" y="1016000"/>
            <a:ext cx="936625" cy="396875"/>
          </a:xfrm>
          <a:prstGeom prst="rect">
            <a:avLst/>
          </a:prstGeom>
          <a:noFill/>
          <a:ln w="9525">
            <a:noFill/>
            <a:miter lim="800000"/>
            <a:headEnd/>
            <a:tailEnd/>
          </a:ln>
          <a:effectLst/>
        </p:spPr>
        <p:txBody>
          <a:bodyPr>
            <a:spAutoFit/>
          </a:bodyPr>
          <a:lstStyle/>
          <a:p>
            <a:pPr>
              <a:spcBef>
                <a:spcPct val="50000"/>
              </a:spcBef>
              <a:defRPr/>
            </a:pPr>
            <a:r>
              <a:rPr lang="en-US" altLang="zh-CN" sz="2000" b="1">
                <a:solidFill>
                  <a:srgbClr val="990000"/>
                </a:solidFill>
                <a:latin typeface="Brush Script MT" pitchFamily="66" charset="0"/>
                <a:ea typeface="宋体" pitchFamily="2" charset="-122"/>
              </a:rPr>
              <a:t>caifu</a:t>
            </a:r>
          </a:p>
        </p:txBody>
      </p:sp>
      <p:sp>
        <p:nvSpPr>
          <p:cNvPr id="2" name="Rectangle 27" descr="深色横线"/>
          <p:cNvSpPr>
            <a:spLocks noChangeArrowheads="1"/>
          </p:cNvSpPr>
          <p:nvPr/>
        </p:nvSpPr>
        <p:spPr bwMode="auto">
          <a:xfrm flipV="1">
            <a:off x="7559675" y="1196975"/>
            <a:ext cx="1476375"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ea typeface="宋体" pitchFamily="2" charset="-122"/>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4" r:id="rId6"/>
    <p:sldLayoutId id="2147483725" r:id="rId7"/>
  </p:sldLayoutIdLst>
  <p:transition spd="slow">
    <p:split dir="in"/>
  </p:transition>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pitchFamily="34" charset="0"/>
          <a:ea typeface="宋体" pitchFamily="2" charset="-122"/>
        </a:defRPr>
      </a:lvl2pPr>
      <a:lvl3pPr algn="l" rtl="0" fontAlgn="base">
        <a:spcBef>
          <a:spcPct val="0"/>
        </a:spcBef>
        <a:spcAft>
          <a:spcPct val="0"/>
        </a:spcAft>
        <a:defRPr sz="2400">
          <a:solidFill>
            <a:schemeClr val="tx1"/>
          </a:solidFill>
          <a:latin typeface="Arial" pitchFamily="34" charset="0"/>
          <a:ea typeface="宋体" pitchFamily="2" charset="-122"/>
        </a:defRPr>
      </a:lvl3pPr>
      <a:lvl4pPr algn="l" rtl="0" fontAlgn="base">
        <a:spcBef>
          <a:spcPct val="0"/>
        </a:spcBef>
        <a:spcAft>
          <a:spcPct val="0"/>
        </a:spcAft>
        <a:defRPr sz="2400">
          <a:solidFill>
            <a:schemeClr val="tx1"/>
          </a:solidFill>
          <a:latin typeface="Arial" pitchFamily="34" charset="0"/>
          <a:ea typeface="宋体" pitchFamily="2" charset="-122"/>
        </a:defRPr>
      </a:lvl4pPr>
      <a:lvl5pPr algn="l" rtl="0" fontAlgn="base">
        <a:spcBef>
          <a:spcPct val="0"/>
        </a:spcBef>
        <a:spcAft>
          <a:spcPct val="0"/>
        </a:spcAft>
        <a:defRPr sz="2400">
          <a:solidFill>
            <a:schemeClr val="tx1"/>
          </a:solidFill>
          <a:latin typeface="Arial" pitchFamily="34" charset="0"/>
          <a:ea typeface="宋体" pitchFamily="2" charset="-122"/>
        </a:defRPr>
      </a:lvl5pPr>
      <a:lvl6pPr marL="457200" algn="l" rtl="0" fontAlgn="base">
        <a:spcBef>
          <a:spcPct val="0"/>
        </a:spcBef>
        <a:spcAft>
          <a:spcPct val="0"/>
        </a:spcAft>
        <a:defRPr sz="2400">
          <a:solidFill>
            <a:schemeClr val="tx1"/>
          </a:solidFill>
          <a:latin typeface="Arial" pitchFamily="34" charset="0"/>
          <a:ea typeface="宋体" pitchFamily="2" charset="-122"/>
        </a:defRPr>
      </a:lvl6pPr>
      <a:lvl7pPr marL="914400" algn="l" rtl="0" fontAlgn="base">
        <a:spcBef>
          <a:spcPct val="0"/>
        </a:spcBef>
        <a:spcAft>
          <a:spcPct val="0"/>
        </a:spcAft>
        <a:defRPr sz="2400">
          <a:solidFill>
            <a:schemeClr val="tx1"/>
          </a:solidFill>
          <a:latin typeface="Arial" pitchFamily="34" charset="0"/>
          <a:ea typeface="宋体" pitchFamily="2" charset="-122"/>
        </a:defRPr>
      </a:lvl7pPr>
      <a:lvl8pPr marL="1371600" algn="l" rtl="0" fontAlgn="base">
        <a:spcBef>
          <a:spcPct val="0"/>
        </a:spcBef>
        <a:spcAft>
          <a:spcPct val="0"/>
        </a:spcAft>
        <a:defRPr sz="2400">
          <a:solidFill>
            <a:schemeClr val="tx1"/>
          </a:solidFill>
          <a:latin typeface="Arial" pitchFamily="34" charset="0"/>
          <a:ea typeface="宋体" pitchFamily="2" charset="-122"/>
        </a:defRPr>
      </a:lvl8pPr>
      <a:lvl9pPr marL="1828800" algn="l" rtl="0" fontAlgn="base">
        <a:spcBef>
          <a:spcPct val="0"/>
        </a:spcBef>
        <a:spcAft>
          <a:spcPct val="0"/>
        </a:spcAft>
        <a:defRPr sz="2400">
          <a:solidFill>
            <a:schemeClr val="tx1"/>
          </a:solidFill>
          <a:latin typeface="Arial" pitchFamily="34" charset="0"/>
          <a:ea typeface="宋体" pitchFamily="2" charset="-122"/>
        </a:defRPr>
      </a:lvl9pPr>
    </p:titleStyle>
    <p:bodyStyle>
      <a:lvl1pPr indent="363538" algn="l" rtl="0" fontAlgn="base">
        <a:spcBef>
          <a:spcPct val="20000"/>
        </a:spcBef>
        <a:spcAft>
          <a:spcPct val="0"/>
        </a:spcAft>
        <a:defRPr sz="2200" b="1">
          <a:solidFill>
            <a:schemeClr val="tx1"/>
          </a:solidFill>
          <a:latin typeface="+mn-lt"/>
          <a:ea typeface="+mn-ea"/>
          <a:cs typeface="+mn-cs"/>
        </a:defRPr>
      </a:lvl1pPr>
      <a:lvl2pPr marL="542925" indent="357188" algn="l" rtl="0" fontAlgn="base">
        <a:spcBef>
          <a:spcPct val="20000"/>
        </a:spcBef>
        <a:spcAft>
          <a:spcPct val="0"/>
        </a:spcAft>
        <a:defRPr sz="2400" b="1">
          <a:solidFill>
            <a:schemeClr val="tx1"/>
          </a:solidFill>
          <a:latin typeface="+mn-lt"/>
          <a:ea typeface="+mn-ea"/>
        </a:defRPr>
      </a:lvl2pPr>
      <a:lvl3pPr marL="1079500" indent="357188" algn="l" rtl="0" fontAlgn="base">
        <a:spcBef>
          <a:spcPct val="20000"/>
        </a:spcBef>
        <a:spcAft>
          <a:spcPct val="0"/>
        </a:spcAft>
        <a:defRPr sz="2400" b="1">
          <a:solidFill>
            <a:schemeClr val="tx1"/>
          </a:solidFill>
          <a:latin typeface="+mn-lt"/>
          <a:ea typeface="+mn-ea"/>
        </a:defRPr>
      </a:lvl3pPr>
      <a:lvl4pPr marL="1616075" indent="357188" algn="l" rtl="0" fontAlgn="base">
        <a:spcBef>
          <a:spcPct val="20000"/>
        </a:spcBef>
        <a:spcAft>
          <a:spcPct val="0"/>
        </a:spcAft>
        <a:defRPr sz="2400" b="1">
          <a:solidFill>
            <a:schemeClr val="tx1"/>
          </a:solidFill>
          <a:latin typeface="+mn-lt"/>
          <a:ea typeface="+mn-ea"/>
        </a:defRPr>
      </a:lvl4pPr>
      <a:lvl5pPr marL="2152650" indent="358775" algn="l" rtl="0" fontAlgn="base">
        <a:spcBef>
          <a:spcPct val="20000"/>
        </a:spcBef>
        <a:spcAft>
          <a:spcPct val="0"/>
        </a:spcAft>
        <a:defRPr sz="2400" b="1">
          <a:solidFill>
            <a:schemeClr val="tx1"/>
          </a:solidFill>
          <a:latin typeface="+mn-lt"/>
          <a:ea typeface="+mn-ea"/>
        </a:defRPr>
      </a:lvl5pPr>
      <a:lvl6pPr marL="2609850" indent="358775" algn="l" rtl="0" fontAlgn="base">
        <a:spcBef>
          <a:spcPct val="20000"/>
        </a:spcBef>
        <a:spcAft>
          <a:spcPct val="0"/>
        </a:spcAft>
        <a:defRPr sz="2400" b="1">
          <a:solidFill>
            <a:schemeClr val="tx1"/>
          </a:solidFill>
          <a:latin typeface="+mn-lt"/>
          <a:ea typeface="+mn-ea"/>
        </a:defRPr>
      </a:lvl6pPr>
      <a:lvl7pPr marL="3067050" indent="358775" algn="l" rtl="0" fontAlgn="base">
        <a:spcBef>
          <a:spcPct val="20000"/>
        </a:spcBef>
        <a:spcAft>
          <a:spcPct val="0"/>
        </a:spcAft>
        <a:defRPr sz="2400" b="1">
          <a:solidFill>
            <a:schemeClr val="tx1"/>
          </a:solidFill>
          <a:latin typeface="+mn-lt"/>
          <a:ea typeface="+mn-ea"/>
        </a:defRPr>
      </a:lvl7pPr>
      <a:lvl8pPr marL="3524250" indent="358775" algn="l" rtl="0" fontAlgn="base">
        <a:spcBef>
          <a:spcPct val="20000"/>
        </a:spcBef>
        <a:spcAft>
          <a:spcPct val="0"/>
        </a:spcAft>
        <a:defRPr sz="2400" b="1">
          <a:solidFill>
            <a:schemeClr val="tx1"/>
          </a:solidFill>
          <a:latin typeface="+mn-lt"/>
          <a:ea typeface="+mn-ea"/>
        </a:defRPr>
      </a:lvl8pPr>
      <a:lvl9pPr marL="3981450" indent="358775" algn="l" rtl="0" fontAlgn="base">
        <a:spcBef>
          <a:spcPct val="20000"/>
        </a:spcBef>
        <a:spcAft>
          <a:spcPct val="0"/>
        </a:spcAft>
        <a:defRPr sz="2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5"/>
          <p:cNvSpPr>
            <a:spLocks noGrp="1" noChangeArrowheads="1"/>
          </p:cNvSpPr>
          <p:nvPr>
            <p:ph type="title"/>
          </p:nvPr>
        </p:nvSpPr>
        <p:spPr bwMode="auto">
          <a:xfrm>
            <a:off x="781050" y="549275"/>
            <a:ext cx="825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Rectangle 26"/>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sp>
        <p:nvSpPr>
          <p:cNvPr id="856091" name="Rectangle 27" descr="深色横线"/>
          <p:cNvSpPr>
            <a:spLocks noChangeArrowheads="1"/>
          </p:cNvSpPr>
          <p:nvPr/>
        </p:nvSpPr>
        <p:spPr bwMode="auto">
          <a:xfrm flipV="1">
            <a:off x="76200" y="1196975"/>
            <a:ext cx="6907213"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
        <p:nvSpPr>
          <p:cNvPr id="856093" name="Rectangle 29"/>
          <p:cNvSpPr>
            <a:spLocks noChangeArrowheads="1"/>
          </p:cNvSpPr>
          <p:nvPr/>
        </p:nvSpPr>
        <p:spPr bwMode="auto">
          <a:xfrm>
            <a:off x="0" y="6524625"/>
            <a:ext cx="9144000" cy="333375"/>
          </a:xfrm>
          <a:prstGeom prst="rect">
            <a:avLst/>
          </a:prstGeom>
          <a:gradFill rotWithShape="1">
            <a:gsLst>
              <a:gs pos="0">
                <a:srgbClr val="808080"/>
              </a:gs>
              <a:gs pos="50000">
                <a:srgbClr val="FFFFFF"/>
              </a:gs>
              <a:gs pos="100000">
                <a:srgbClr val="808080"/>
              </a:gs>
            </a:gsLst>
            <a:lin ang="5400000" scaled="1"/>
          </a:gradFill>
          <a:ln w="9525">
            <a:noFill/>
            <a:miter lim="800000"/>
            <a:headEnd/>
            <a:tailEnd/>
          </a:ln>
          <a:effectLst/>
        </p:spPr>
        <p:txBody>
          <a:bodyPr wrap="none" anchor="ctr"/>
          <a:lstStyle/>
          <a:p>
            <a:pPr>
              <a:defRPr/>
            </a:pPr>
            <a:endParaRPr lang="zh-CN" altLang="en-US" sz="2000">
              <a:solidFill>
                <a:prstClr val="black"/>
              </a:solidFill>
              <a:ea typeface="宋体" pitchFamily="2" charset="-122"/>
            </a:endParaRPr>
          </a:p>
        </p:txBody>
      </p:sp>
      <p:sp>
        <p:nvSpPr>
          <p:cNvPr id="856095" name="Line 31"/>
          <p:cNvSpPr>
            <a:spLocks noChangeShapeType="1"/>
          </p:cNvSpPr>
          <p:nvPr/>
        </p:nvSpPr>
        <p:spPr bwMode="auto">
          <a:xfrm>
            <a:off x="190817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solidFill>
                <a:prstClr val="black"/>
              </a:solidFill>
              <a:ea typeface="宋体" pitchFamily="2" charset="-122"/>
            </a:endParaRPr>
          </a:p>
        </p:txBody>
      </p:sp>
      <p:sp>
        <p:nvSpPr>
          <p:cNvPr id="856096" name="Line 32"/>
          <p:cNvSpPr>
            <a:spLocks noChangeShapeType="1"/>
          </p:cNvSpPr>
          <p:nvPr/>
        </p:nvSpPr>
        <p:spPr bwMode="auto">
          <a:xfrm>
            <a:off x="585152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solidFill>
                <a:prstClr val="black"/>
              </a:solidFill>
              <a:ea typeface="宋体" pitchFamily="2" charset="-122"/>
            </a:endParaRPr>
          </a:p>
        </p:txBody>
      </p:sp>
      <p:sp>
        <p:nvSpPr>
          <p:cNvPr id="856103" name="Rectangle 39"/>
          <p:cNvSpPr>
            <a:spLocks noChangeArrowheads="1"/>
          </p:cNvSpPr>
          <p:nvPr userDrawn="1"/>
        </p:nvSpPr>
        <p:spPr bwMode="auto">
          <a:xfrm>
            <a:off x="7086600" y="6553200"/>
            <a:ext cx="1905000" cy="457200"/>
          </a:xfrm>
          <a:prstGeom prst="rect">
            <a:avLst/>
          </a:prstGeom>
          <a:noFill/>
          <a:ln w="9525">
            <a:noFill/>
            <a:miter lim="800000"/>
            <a:headEnd/>
            <a:tailEnd/>
          </a:ln>
          <a:effec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eaLnBrk="1" hangingPunct="1"/>
            <a:fld id="{833521D0-7EC7-4905-BE27-7D4BC2179FAB}" type="slidenum">
              <a:rPr kumimoji="1" lang="en-US" sz="1400" smtClean="0">
                <a:solidFill>
                  <a:prstClr val="black"/>
                </a:solidFill>
                <a:latin typeface="Times New Roman" panose="02020603050405020304" pitchFamily="18" charset="0"/>
              </a:rPr>
              <a:pPr algn="r" eaLnBrk="1" hangingPunct="1"/>
              <a:t>‹#›</a:t>
            </a:fld>
            <a:r>
              <a:rPr kumimoji="1" lang="en-US" altLang="zh-CN" sz="1400" smtClean="0">
                <a:solidFill>
                  <a:prstClr val="black"/>
                </a:solidFill>
                <a:latin typeface="Times New Roman" panose="02020603050405020304" pitchFamily="18" charset="0"/>
              </a:rPr>
              <a:t>  </a:t>
            </a:r>
          </a:p>
        </p:txBody>
      </p:sp>
      <p:sp>
        <p:nvSpPr>
          <p:cNvPr id="856105" name="Text Box 41"/>
          <p:cNvSpPr txBox="1">
            <a:spLocks noChangeArrowheads="1"/>
          </p:cNvSpPr>
          <p:nvPr/>
        </p:nvSpPr>
        <p:spPr bwMode="auto">
          <a:xfrm>
            <a:off x="3419475" y="6580188"/>
            <a:ext cx="2519363" cy="304800"/>
          </a:xfrm>
          <a:prstGeom prst="rect">
            <a:avLst/>
          </a:prstGeom>
          <a:no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b="1" smtClean="0">
                <a:solidFill>
                  <a:srgbClr val="990000"/>
                </a:solidFill>
                <a:latin typeface="华文行楷" panose="02010800040101010101" pitchFamily="2" charset="-122"/>
                <a:ea typeface="华文行楷" panose="02010800040101010101" pitchFamily="2" charset="-122"/>
              </a:rPr>
              <a:t>基层管理实务 </a:t>
            </a:r>
            <a:r>
              <a:rPr lang="en-US" altLang="zh-CN" sz="1400" b="1" smtClean="0">
                <a:solidFill>
                  <a:srgbClr val="990000"/>
                </a:solidFill>
                <a:ea typeface="华文行楷" panose="02010800040101010101" pitchFamily="2" charset="-122"/>
              </a:rPr>
              <a:t>——</a:t>
            </a:r>
            <a:r>
              <a:rPr lang="en-US" altLang="zh-CN" sz="1400" b="1" smtClean="0">
                <a:solidFill>
                  <a:srgbClr val="990000"/>
                </a:solidFill>
                <a:latin typeface="华文行楷" panose="02010800040101010101" pitchFamily="2" charset="-122"/>
                <a:ea typeface="华文行楷" panose="02010800040101010101" pitchFamily="2" charset="-122"/>
              </a:rPr>
              <a:t> </a:t>
            </a:r>
            <a:r>
              <a:rPr lang="zh-CN" altLang="en-US" sz="1400" b="1" smtClean="0">
                <a:solidFill>
                  <a:srgbClr val="990000"/>
                </a:solidFill>
                <a:latin typeface="华文行楷" panose="02010800040101010101" pitchFamily="2" charset="-122"/>
                <a:ea typeface="华文行楷" panose="02010800040101010101" pitchFamily="2" charset="-122"/>
              </a:rPr>
              <a:t>才 富</a:t>
            </a:r>
          </a:p>
        </p:txBody>
      </p:sp>
      <p:grpSp>
        <p:nvGrpSpPr>
          <p:cNvPr id="6154" name="Group 8"/>
          <p:cNvGrpSpPr>
            <a:grpSpLocks/>
          </p:cNvGrpSpPr>
          <p:nvPr/>
        </p:nvGrpSpPr>
        <p:grpSpPr bwMode="auto">
          <a:xfrm>
            <a:off x="195263" y="692150"/>
            <a:ext cx="488950" cy="360363"/>
            <a:chOff x="113" y="346"/>
            <a:chExt cx="408" cy="318"/>
          </a:xfrm>
        </p:grpSpPr>
        <p:sp>
          <p:nvSpPr>
            <p:cNvPr id="205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defRPr/>
              </a:pPr>
              <a:endParaRPr lang="zh-CN" altLang="zh-CN" sz="1800">
                <a:solidFill>
                  <a:prstClr val="black"/>
                </a:solidFill>
                <a:ea typeface="宋体" pitchFamily="2" charset="-122"/>
              </a:endParaRPr>
            </a:p>
          </p:txBody>
        </p:sp>
        <p:sp>
          <p:nvSpPr>
            <p:cNvPr id="2060" name="AutoShape 10" descr="深色横线"/>
            <p:cNvSpPr>
              <a:spLocks noChangeArrowheads="1"/>
            </p:cNvSpPr>
            <p:nvPr/>
          </p:nvSpPr>
          <p:spPr bwMode="auto">
            <a:xfrm flipV="1">
              <a:off x="113" y="391"/>
              <a:ext cx="181"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
          <p:nvSpPr>
            <p:cNvPr id="2061" name="AutoShape 11" descr="深色横线"/>
            <p:cNvSpPr>
              <a:spLocks noChangeArrowheads="1"/>
            </p:cNvSpPr>
            <p:nvPr/>
          </p:nvSpPr>
          <p:spPr bwMode="auto">
            <a:xfrm flipV="1">
              <a:off x="249" y="391"/>
              <a:ext cx="180"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
          <p:nvSpPr>
            <p:cNvPr id="206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prstClr val="black"/>
                </a:solidFill>
                <a:ea typeface="宋体" pitchFamily="2" charset="-122"/>
              </a:endParaRPr>
            </a:p>
          </p:txBody>
        </p:sp>
      </p:grpSp>
      <p:sp>
        <p:nvSpPr>
          <p:cNvPr id="2063" name="Text Box 15"/>
          <p:cNvSpPr txBox="1">
            <a:spLocks noChangeArrowheads="1"/>
          </p:cNvSpPr>
          <p:nvPr/>
        </p:nvSpPr>
        <p:spPr bwMode="auto">
          <a:xfrm>
            <a:off x="6948488" y="1016000"/>
            <a:ext cx="936625" cy="396875"/>
          </a:xfrm>
          <a:prstGeom prst="rect">
            <a:avLst/>
          </a:prstGeom>
          <a:noFill/>
          <a:ln w="9525">
            <a:noFill/>
            <a:miter lim="800000"/>
            <a:headEnd/>
            <a:tailEnd/>
          </a:ln>
          <a:effectLst/>
        </p:spPr>
        <p:txBody>
          <a:bodyPr>
            <a:spAutoFit/>
          </a:bodyPr>
          <a:lstStyle/>
          <a:p>
            <a:pPr>
              <a:spcBef>
                <a:spcPct val="50000"/>
              </a:spcBef>
              <a:defRPr/>
            </a:pPr>
            <a:r>
              <a:rPr lang="en-US" altLang="zh-CN" sz="2000" b="1">
                <a:solidFill>
                  <a:srgbClr val="990000"/>
                </a:solidFill>
                <a:latin typeface="Brush Script MT" pitchFamily="66" charset="0"/>
                <a:ea typeface="宋体" pitchFamily="2" charset="-122"/>
              </a:rPr>
              <a:t>caifu</a:t>
            </a:r>
          </a:p>
        </p:txBody>
      </p:sp>
      <p:sp>
        <p:nvSpPr>
          <p:cNvPr id="2" name="Rectangle 27" descr="深色横线"/>
          <p:cNvSpPr>
            <a:spLocks noChangeArrowheads="1"/>
          </p:cNvSpPr>
          <p:nvPr/>
        </p:nvSpPr>
        <p:spPr bwMode="auto">
          <a:xfrm flipV="1">
            <a:off x="7559675" y="1196975"/>
            <a:ext cx="1476375"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Tree>
    <p:extLst>
      <p:ext uri="{BB962C8B-B14F-4D97-AF65-F5344CB8AC3E}">
        <p14:creationId xmlns:p14="http://schemas.microsoft.com/office/powerpoint/2010/main" val="25379624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slow">
    <p:split dir="in"/>
  </p:transition>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黑体" pitchFamily="2" charset="-122"/>
        </a:defRPr>
      </a:lvl2pPr>
      <a:lvl3pPr algn="l" rtl="0" eaLnBrk="0" fontAlgn="base" hangingPunct="0">
        <a:spcBef>
          <a:spcPct val="0"/>
        </a:spcBef>
        <a:spcAft>
          <a:spcPct val="0"/>
        </a:spcAft>
        <a:defRPr sz="2400">
          <a:solidFill>
            <a:schemeClr val="tx1"/>
          </a:solidFill>
          <a:latin typeface="Arial" pitchFamily="34" charset="0"/>
          <a:ea typeface="黑体" pitchFamily="2" charset="-122"/>
        </a:defRPr>
      </a:lvl3pPr>
      <a:lvl4pPr algn="l" rtl="0" eaLnBrk="0" fontAlgn="base" hangingPunct="0">
        <a:spcBef>
          <a:spcPct val="0"/>
        </a:spcBef>
        <a:spcAft>
          <a:spcPct val="0"/>
        </a:spcAft>
        <a:defRPr sz="2400">
          <a:solidFill>
            <a:schemeClr val="tx1"/>
          </a:solidFill>
          <a:latin typeface="Arial" pitchFamily="34" charset="0"/>
          <a:ea typeface="黑体" pitchFamily="2" charset="-122"/>
        </a:defRPr>
      </a:lvl4pPr>
      <a:lvl5pPr algn="l" rtl="0" eaLnBrk="0" fontAlgn="base" hangingPunct="0">
        <a:spcBef>
          <a:spcPct val="0"/>
        </a:spcBef>
        <a:spcAft>
          <a:spcPct val="0"/>
        </a:spcAft>
        <a:defRPr sz="2400">
          <a:solidFill>
            <a:schemeClr val="tx1"/>
          </a:solidFill>
          <a:latin typeface="Arial" pitchFamily="34" charset="0"/>
          <a:ea typeface="黑体" pitchFamily="2" charset="-122"/>
        </a:defRPr>
      </a:lvl5pPr>
      <a:lvl6pPr marL="457200" algn="l" rtl="0" fontAlgn="base">
        <a:spcBef>
          <a:spcPct val="0"/>
        </a:spcBef>
        <a:spcAft>
          <a:spcPct val="0"/>
        </a:spcAft>
        <a:defRPr sz="2800">
          <a:solidFill>
            <a:schemeClr val="tx2"/>
          </a:solidFill>
          <a:latin typeface="Arial" pitchFamily="34" charset="0"/>
          <a:ea typeface="黑体" pitchFamily="2" charset="-122"/>
        </a:defRPr>
      </a:lvl6pPr>
      <a:lvl7pPr marL="914400" algn="l" rtl="0" fontAlgn="base">
        <a:spcBef>
          <a:spcPct val="0"/>
        </a:spcBef>
        <a:spcAft>
          <a:spcPct val="0"/>
        </a:spcAft>
        <a:defRPr sz="2800">
          <a:solidFill>
            <a:schemeClr val="tx2"/>
          </a:solidFill>
          <a:latin typeface="Arial" pitchFamily="34" charset="0"/>
          <a:ea typeface="黑体" pitchFamily="2" charset="-122"/>
        </a:defRPr>
      </a:lvl7pPr>
      <a:lvl8pPr marL="1371600" algn="l" rtl="0" fontAlgn="base">
        <a:spcBef>
          <a:spcPct val="0"/>
        </a:spcBef>
        <a:spcAft>
          <a:spcPct val="0"/>
        </a:spcAft>
        <a:defRPr sz="2800">
          <a:solidFill>
            <a:schemeClr val="tx2"/>
          </a:solidFill>
          <a:latin typeface="Arial" pitchFamily="34" charset="0"/>
          <a:ea typeface="黑体" pitchFamily="2" charset="-122"/>
        </a:defRPr>
      </a:lvl8pPr>
      <a:lvl9pPr marL="1828800" algn="l" rtl="0" fontAlgn="base">
        <a:spcBef>
          <a:spcPct val="0"/>
        </a:spcBef>
        <a:spcAft>
          <a:spcPct val="0"/>
        </a:spcAft>
        <a:defRPr sz="2800">
          <a:solidFill>
            <a:schemeClr val="tx2"/>
          </a:solidFill>
          <a:latin typeface="Arial" pitchFamily="34" charset="0"/>
          <a:ea typeface="黑体" pitchFamily="2" charset="-122"/>
        </a:defRPr>
      </a:lvl9pPr>
    </p:titleStyle>
    <p:bodyStyle>
      <a:lvl1pPr indent="363538" algn="l" rtl="0" eaLnBrk="0" fontAlgn="base" hangingPunct="0">
        <a:spcBef>
          <a:spcPct val="20000"/>
        </a:spcBef>
        <a:spcAft>
          <a:spcPct val="0"/>
        </a:spcAft>
        <a:defRPr sz="2200" b="1">
          <a:solidFill>
            <a:schemeClr val="tx1"/>
          </a:solidFill>
          <a:latin typeface="+mn-lt"/>
          <a:ea typeface="+mn-ea"/>
          <a:cs typeface="+mn-cs"/>
        </a:defRPr>
      </a:lvl1pPr>
      <a:lvl2pPr marL="542925" indent="357188" algn="l" rtl="0" eaLnBrk="0" fontAlgn="base" hangingPunct="0">
        <a:spcBef>
          <a:spcPct val="20000"/>
        </a:spcBef>
        <a:spcAft>
          <a:spcPct val="0"/>
        </a:spcAft>
        <a:defRPr sz="2400" b="1">
          <a:solidFill>
            <a:schemeClr val="tx1"/>
          </a:solidFill>
          <a:latin typeface="+mn-lt"/>
          <a:ea typeface="+mn-ea"/>
        </a:defRPr>
      </a:lvl2pPr>
      <a:lvl3pPr marL="1079500" indent="357188" algn="l" rtl="0" eaLnBrk="0" fontAlgn="base" hangingPunct="0">
        <a:spcBef>
          <a:spcPct val="20000"/>
        </a:spcBef>
        <a:spcAft>
          <a:spcPct val="0"/>
        </a:spcAft>
        <a:defRPr sz="2400" b="1">
          <a:solidFill>
            <a:schemeClr val="tx1"/>
          </a:solidFill>
          <a:latin typeface="+mn-lt"/>
          <a:ea typeface="+mn-ea"/>
        </a:defRPr>
      </a:lvl3pPr>
      <a:lvl4pPr marL="1616075" indent="357188" algn="l" rtl="0" eaLnBrk="0" fontAlgn="base" hangingPunct="0">
        <a:spcBef>
          <a:spcPct val="20000"/>
        </a:spcBef>
        <a:spcAft>
          <a:spcPct val="0"/>
        </a:spcAft>
        <a:defRPr sz="2400" b="1">
          <a:solidFill>
            <a:schemeClr val="tx1"/>
          </a:solidFill>
          <a:latin typeface="+mn-lt"/>
          <a:ea typeface="+mn-ea"/>
        </a:defRPr>
      </a:lvl4pPr>
      <a:lvl5pPr marL="2152650" indent="358775" algn="l" rtl="0" eaLnBrk="0" fontAlgn="base" hangingPunct="0">
        <a:spcBef>
          <a:spcPct val="20000"/>
        </a:spcBef>
        <a:spcAft>
          <a:spcPct val="0"/>
        </a:spcAft>
        <a:defRPr sz="2400" b="1">
          <a:solidFill>
            <a:schemeClr val="tx1"/>
          </a:solidFill>
          <a:latin typeface="+mn-lt"/>
          <a:ea typeface="+mn-ea"/>
        </a:defRPr>
      </a:lvl5pPr>
      <a:lvl6pPr marL="2514600" indent="-228600" algn="l" rtl="0" fontAlgn="base">
        <a:spcBef>
          <a:spcPct val="20000"/>
        </a:spcBef>
        <a:spcAft>
          <a:spcPct val="0"/>
        </a:spcAft>
        <a:buChar char="»"/>
        <a:defRPr sz="2200">
          <a:solidFill>
            <a:schemeClr val="tx1"/>
          </a:solidFill>
          <a:latin typeface="+mn-lt"/>
          <a:ea typeface="+mn-ea"/>
        </a:defRPr>
      </a:lvl6pPr>
      <a:lvl7pPr marL="2971800" indent="-228600" algn="l" rtl="0" fontAlgn="base">
        <a:spcBef>
          <a:spcPct val="20000"/>
        </a:spcBef>
        <a:spcAft>
          <a:spcPct val="0"/>
        </a:spcAft>
        <a:buChar char="»"/>
        <a:defRPr sz="2200">
          <a:solidFill>
            <a:schemeClr val="tx1"/>
          </a:solidFill>
          <a:latin typeface="+mn-lt"/>
          <a:ea typeface="+mn-ea"/>
        </a:defRPr>
      </a:lvl7pPr>
      <a:lvl8pPr marL="3429000" indent="-228600" algn="l" rtl="0" fontAlgn="base">
        <a:spcBef>
          <a:spcPct val="20000"/>
        </a:spcBef>
        <a:spcAft>
          <a:spcPct val="0"/>
        </a:spcAft>
        <a:buChar char="»"/>
        <a:defRPr sz="2200">
          <a:solidFill>
            <a:schemeClr val="tx1"/>
          </a:solidFill>
          <a:latin typeface="+mn-lt"/>
          <a:ea typeface="+mn-ea"/>
        </a:defRPr>
      </a:lvl8pPr>
      <a:lvl9pPr marL="3886200" indent="-228600" algn="l"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5"/>
          <p:cNvSpPr>
            <a:spLocks noGrp="1" noChangeArrowheads="1"/>
          </p:cNvSpPr>
          <p:nvPr>
            <p:ph type="title"/>
          </p:nvPr>
        </p:nvSpPr>
        <p:spPr bwMode="auto">
          <a:xfrm>
            <a:off x="781050" y="549275"/>
            <a:ext cx="825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Rectangle 26"/>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sp>
        <p:nvSpPr>
          <p:cNvPr id="856091" name="Rectangle 27" descr="深色横线"/>
          <p:cNvSpPr>
            <a:spLocks noChangeArrowheads="1"/>
          </p:cNvSpPr>
          <p:nvPr/>
        </p:nvSpPr>
        <p:spPr bwMode="auto">
          <a:xfrm flipV="1">
            <a:off x="76200" y="1196975"/>
            <a:ext cx="6907213"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
        <p:nvSpPr>
          <p:cNvPr id="856093" name="Rectangle 29"/>
          <p:cNvSpPr>
            <a:spLocks noChangeArrowheads="1"/>
          </p:cNvSpPr>
          <p:nvPr/>
        </p:nvSpPr>
        <p:spPr bwMode="auto">
          <a:xfrm>
            <a:off x="0" y="6524625"/>
            <a:ext cx="9144000" cy="333375"/>
          </a:xfrm>
          <a:prstGeom prst="rect">
            <a:avLst/>
          </a:prstGeom>
          <a:gradFill rotWithShape="1">
            <a:gsLst>
              <a:gs pos="0">
                <a:srgbClr val="808080"/>
              </a:gs>
              <a:gs pos="50000">
                <a:srgbClr val="FFFFFF"/>
              </a:gs>
              <a:gs pos="100000">
                <a:srgbClr val="808080"/>
              </a:gs>
            </a:gsLst>
            <a:lin ang="5400000" scaled="1"/>
          </a:gradFill>
          <a:ln w="9525">
            <a:noFill/>
            <a:miter lim="800000"/>
            <a:headEnd/>
            <a:tailEnd/>
          </a:ln>
          <a:effectLst/>
        </p:spPr>
        <p:txBody>
          <a:bodyPr wrap="none" anchor="ctr"/>
          <a:lstStyle/>
          <a:p>
            <a:pPr>
              <a:defRPr/>
            </a:pPr>
            <a:endParaRPr lang="zh-CN" altLang="en-US" sz="2000">
              <a:solidFill>
                <a:prstClr val="black"/>
              </a:solidFill>
              <a:ea typeface="宋体" pitchFamily="2" charset="-122"/>
            </a:endParaRPr>
          </a:p>
        </p:txBody>
      </p:sp>
      <p:sp>
        <p:nvSpPr>
          <p:cNvPr id="856095" name="Line 31"/>
          <p:cNvSpPr>
            <a:spLocks noChangeShapeType="1"/>
          </p:cNvSpPr>
          <p:nvPr/>
        </p:nvSpPr>
        <p:spPr bwMode="auto">
          <a:xfrm>
            <a:off x="190817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solidFill>
                <a:prstClr val="black"/>
              </a:solidFill>
              <a:ea typeface="宋体" pitchFamily="2" charset="-122"/>
            </a:endParaRPr>
          </a:p>
        </p:txBody>
      </p:sp>
      <p:sp>
        <p:nvSpPr>
          <p:cNvPr id="856096" name="Line 32"/>
          <p:cNvSpPr>
            <a:spLocks noChangeShapeType="1"/>
          </p:cNvSpPr>
          <p:nvPr/>
        </p:nvSpPr>
        <p:spPr bwMode="auto">
          <a:xfrm>
            <a:off x="585152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solidFill>
                <a:prstClr val="black"/>
              </a:solidFill>
              <a:ea typeface="宋体" pitchFamily="2" charset="-122"/>
            </a:endParaRPr>
          </a:p>
        </p:txBody>
      </p:sp>
      <p:sp>
        <p:nvSpPr>
          <p:cNvPr id="856103" name="Rectangle 39"/>
          <p:cNvSpPr>
            <a:spLocks noChangeArrowheads="1"/>
          </p:cNvSpPr>
          <p:nvPr userDrawn="1"/>
        </p:nvSpPr>
        <p:spPr bwMode="auto">
          <a:xfrm>
            <a:off x="7086600" y="6553200"/>
            <a:ext cx="1905000" cy="457200"/>
          </a:xfrm>
          <a:prstGeom prst="rect">
            <a:avLst/>
          </a:prstGeom>
          <a:noFill/>
          <a:ln w="9525">
            <a:noFill/>
            <a:miter lim="800000"/>
            <a:headEnd/>
            <a:tailEnd/>
          </a:ln>
          <a:effec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eaLnBrk="1" hangingPunct="1"/>
            <a:fld id="{5F5980F3-5AD4-41BB-AC15-A1B505EAC25A}" type="slidenum">
              <a:rPr kumimoji="1" lang="en-US" sz="1400" smtClean="0">
                <a:solidFill>
                  <a:prstClr val="black"/>
                </a:solidFill>
                <a:latin typeface="Times New Roman" panose="02020603050405020304" pitchFamily="18" charset="0"/>
              </a:rPr>
              <a:pPr algn="r" eaLnBrk="1" hangingPunct="1"/>
              <a:t>‹#›</a:t>
            </a:fld>
            <a:r>
              <a:rPr kumimoji="1" lang="en-US" altLang="zh-CN" sz="1400" smtClean="0">
                <a:solidFill>
                  <a:prstClr val="black"/>
                </a:solidFill>
                <a:latin typeface="Times New Roman" panose="02020603050405020304" pitchFamily="18" charset="0"/>
              </a:rPr>
              <a:t>  </a:t>
            </a:r>
          </a:p>
        </p:txBody>
      </p:sp>
      <p:sp>
        <p:nvSpPr>
          <p:cNvPr id="856105" name="Text Box 41"/>
          <p:cNvSpPr txBox="1">
            <a:spLocks noChangeArrowheads="1"/>
          </p:cNvSpPr>
          <p:nvPr/>
        </p:nvSpPr>
        <p:spPr bwMode="auto">
          <a:xfrm>
            <a:off x="3419475" y="6580188"/>
            <a:ext cx="2519363" cy="304800"/>
          </a:xfrm>
          <a:prstGeom prst="rect">
            <a:avLst/>
          </a:prstGeom>
          <a:noFill/>
          <a:ln w="9525">
            <a:noFill/>
            <a:miter lim="800000"/>
            <a:headEnd/>
            <a:tailEnd/>
          </a:ln>
          <a:effec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b="1" smtClean="0">
                <a:solidFill>
                  <a:srgbClr val="990000"/>
                </a:solidFill>
                <a:latin typeface="华文行楷" panose="02010800040101010101" pitchFamily="2" charset="-122"/>
                <a:ea typeface="华文行楷" panose="02010800040101010101" pitchFamily="2" charset="-122"/>
              </a:rPr>
              <a:t>基层管理实务 </a:t>
            </a:r>
            <a:r>
              <a:rPr lang="en-US" altLang="zh-CN" sz="1400" b="1" smtClean="0">
                <a:solidFill>
                  <a:srgbClr val="990000"/>
                </a:solidFill>
                <a:ea typeface="华文行楷" panose="02010800040101010101" pitchFamily="2" charset="-122"/>
              </a:rPr>
              <a:t>——</a:t>
            </a:r>
            <a:r>
              <a:rPr lang="en-US" altLang="zh-CN" sz="1400" b="1" smtClean="0">
                <a:solidFill>
                  <a:srgbClr val="990000"/>
                </a:solidFill>
                <a:latin typeface="华文行楷" panose="02010800040101010101" pitchFamily="2" charset="-122"/>
                <a:ea typeface="华文行楷" panose="02010800040101010101" pitchFamily="2" charset="-122"/>
              </a:rPr>
              <a:t> </a:t>
            </a:r>
            <a:r>
              <a:rPr lang="zh-CN" altLang="en-US" sz="1400" b="1" smtClean="0">
                <a:solidFill>
                  <a:srgbClr val="990000"/>
                </a:solidFill>
                <a:latin typeface="华文行楷" panose="02010800040101010101" pitchFamily="2" charset="-122"/>
                <a:ea typeface="华文行楷" panose="02010800040101010101" pitchFamily="2" charset="-122"/>
              </a:rPr>
              <a:t>才 富</a:t>
            </a:r>
          </a:p>
        </p:txBody>
      </p:sp>
      <p:grpSp>
        <p:nvGrpSpPr>
          <p:cNvPr id="6154" name="Group 8"/>
          <p:cNvGrpSpPr>
            <a:grpSpLocks/>
          </p:cNvGrpSpPr>
          <p:nvPr/>
        </p:nvGrpSpPr>
        <p:grpSpPr bwMode="auto">
          <a:xfrm>
            <a:off x="195263" y="692150"/>
            <a:ext cx="488950" cy="360363"/>
            <a:chOff x="113" y="346"/>
            <a:chExt cx="408" cy="318"/>
          </a:xfrm>
        </p:grpSpPr>
        <p:sp>
          <p:nvSpPr>
            <p:cNvPr id="205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defRPr/>
              </a:pPr>
              <a:endParaRPr lang="zh-CN" altLang="zh-CN" sz="1800">
                <a:solidFill>
                  <a:prstClr val="black"/>
                </a:solidFill>
                <a:ea typeface="宋体" pitchFamily="2" charset="-122"/>
              </a:endParaRPr>
            </a:p>
          </p:txBody>
        </p:sp>
        <p:sp>
          <p:nvSpPr>
            <p:cNvPr id="2060" name="AutoShape 10" descr="深色横线"/>
            <p:cNvSpPr>
              <a:spLocks noChangeArrowheads="1"/>
            </p:cNvSpPr>
            <p:nvPr/>
          </p:nvSpPr>
          <p:spPr bwMode="auto">
            <a:xfrm flipV="1">
              <a:off x="113" y="391"/>
              <a:ext cx="181"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
          <p:nvSpPr>
            <p:cNvPr id="2061" name="AutoShape 11" descr="深色横线"/>
            <p:cNvSpPr>
              <a:spLocks noChangeArrowheads="1"/>
            </p:cNvSpPr>
            <p:nvPr/>
          </p:nvSpPr>
          <p:spPr bwMode="auto">
            <a:xfrm flipV="1">
              <a:off x="249" y="391"/>
              <a:ext cx="180"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
          <p:nvSpPr>
            <p:cNvPr id="206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prstClr val="black"/>
                </a:solidFill>
                <a:ea typeface="宋体" pitchFamily="2" charset="-122"/>
              </a:endParaRPr>
            </a:p>
          </p:txBody>
        </p:sp>
      </p:grpSp>
      <p:sp>
        <p:nvSpPr>
          <p:cNvPr id="2063" name="Text Box 15"/>
          <p:cNvSpPr txBox="1">
            <a:spLocks noChangeArrowheads="1"/>
          </p:cNvSpPr>
          <p:nvPr/>
        </p:nvSpPr>
        <p:spPr bwMode="auto">
          <a:xfrm>
            <a:off x="6948488" y="1016000"/>
            <a:ext cx="936625" cy="396875"/>
          </a:xfrm>
          <a:prstGeom prst="rect">
            <a:avLst/>
          </a:prstGeom>
          <a:noFill/>
          <a:ln w="9525">
            <a:noFill/>
            <a:miter lim="800000"/>
            <a:headEnd/>
            <a:tailEnd/>
          </a:ln>
          <a:effectLst/>
        </p:spPr>
        <p:txBody>
          <a:bodyPr>
            <a:spAutoFit/>
          </a:bodyPr>
          <a:lstStyle/>
          <a:p>
            <a:pPr>
              <a:spcBef>
                <a:spcPct val="50000"/>
              </a:spcBef>
              <a:defRPr/>
            </a:pPr>
            <a:r>
              <a:rPr lang="en-US" altLang="zh-CN" sz="2000" b="1">
                <a:solidFill>
                  <a:srgbClr val="990000"/>
                </a:solidFill>
                <a:latin typeface="Brush Script MT" pitchFamily="66" charset="0"/>
                <a:ea typeface="宋体" pitchFamily="2" charset="-122"/>
              </a:rPr>
              <a:t>caifu</a:t>
            </a:r>
          </a:p>
        </p:txBody>
      </p:sp>
      <p:sp>
        <p:nvSpPr>
          <p:cNvPr id="2" name="Rectangle 27" descr="深色横线"/>
          <p:cNvSpPr>
            <a:spLocks noChangeArrowheads="1"/>
          </p:cNvSpPr>
          <p:nvPr/>
        </p:nvSpPr>
        <p:spPr bwMode="auto">
          <a:xfrm flipV="1">
            <a:off x="7559675" y="1196975"/>
            <a:ext cx="1476375"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prstClr val="black"/>
              </a:solidFill>
              <a:ea typeface="宋体" pitchFamily="2" charset="-122"/>
            </a:endParaRPr>
          </a:p>
        </p:txBody>
      </p:sp>
    </p:spTree>
    <p:extLst>
      <p:ext uri="{BB962C8B-B14F-4D97-AF65-F5344CB8AC3E}">
        <p14:creationId xmlns:p14="http://schemas.microsoft.com/office/powerpoint/2010/main" val="12433217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ransition spd="slow">
    <p:split dir="in"/>
  </p:transition>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黑体" pitchFamily="2" charset="-122"/>
        </a:defRPr>
      </a:lvl2pPr>
      <a:lvl3pPr algn="l" rtl="0" eaLnBrk="0" fontAlgn="base" hangingPunct="0">
        <a:spcBef>
          <a:spcPct val="0"/>
        </a:spcBef>
        <a:spcAft>
          <a:spcPct val="0"/>
        </a:spcAft>
        <a:defRPr sz="2400">
          <a:solidFill>
            <a:schemeClr val="tx1"/>
          </a:solidFill>
          <a:latin typeface="Arial" pitchFamily="34" charset="0"/>
          <a:ea typeface="黑体" pitchFamily="2" charset="-122"/>
        </a:defRPr>
      </a:lvl3pPr>
      <a:lvl4pPr algn="l" rtl="0" eaLnBrk="0" fontAlgn="base" hangingPunct="0">
        <a:spcBef>
          <a:spcPct val="0"/>
        </a:spcBef>
        <a:spcAft>
          <a:spcPct val="0"/>
        </a:spcAft>
        <a:defRPr sz="2400">
          <a:solidFill>
            <a:schemeClr val="tx1"/>
          </a:solidFill>
          <a:latin typeface="Arial" pitchFamily="34" charset="0"/>
          <a:ea typeface="黑体" pitchFamily="2" charset="-122"/>
        </a:defRPr>
      </a:lvl4pPr>
      <a:lvl5pPr algn="l" rtl="0" eaLnBrk="0" fontAlgn="base" hangingPunct="0">
        <a:spcBef>
          <a:spcPct val="0"/>
        </a:spcBef>
        <a:spcAft>
          <a:spcPct val="0"/>
        </a:spcAft>
        <a:defRPr sz="2400">
          <a:solidFill>
            <a:schemeClr val="tx1"/>
          </a:solidFill>
          <a:latin typeface="Arial" pitchFamily="34" charset="0"/>
          <a:ea typeface="黑体" pitchFamily="2" charset="-122"/>
        </a:defRPr>
      </a:lvl5pPr>
      <a:lvl6pPr marL="457200" algn="l" rtl="0" fontAlgn="base">
        <a:spcBef>
          <a:spcPct val="0"/>
        </a:spcBef>
        <a:spcAft>
          <a:spcPct val="0"/>
        </a:spcAft>
        <a:defRPr sz="2800">
          <a:solidFill>
            <a:schemeClr val="tx2"/>
          </a:solidFill>
          <a:latin typeface="Arial" pitchFamily="34" charset="0"/>
          <a:ea typeface="黑体" pitchFamily="2" charset="-122"/>
        </a:defRPr>
      </a:lvl6pPr>
      <a:lvl7pPr marL="914400" algn="l" rtl="0" fontAlgn="base">
        <a:spcBef>
          <a:spcPct val="0"/>
        </a:spcBef>
        <a:spcAft>
          <a:spcPct val="0"/>
        </a:spcAft>
        <a:defRPr sz="2800">
          <a:solidFill>
            <a:schemeClr val="tx2"/>
          </a:solidFill>
          <a:latin typeface="Arial" pitchFamily="34" charset="0"/>
          <a:ea typeface="黑体" pitchFamily="2" charset="-122"/>
        </a:defRPr>
      </a:lvl7pPr>
      <a:lvl8pPr marL="1371600" algn="l" rtl="0" fontAlgn="base">
        <a:spcBef>
          <a:spcPct val="0"/>
        </a:spcBef>
        <a:spcAft>
          <a:spcPct val="0"/>
        </a:spcAft>
        <a:defRPr sz="2800">
          <a:solidFill>
            <a:schemeClr val="tx2"/>
          </a:solidFill>
          <a:latin typeface="Arial" pitchFamily="34" charset="0"/>
          <a:ea typeface="黑体" pitchFamily="2" charset="-122"/>
        </a:defRPr>
      </a:lvl8pPr>
      <a:lvl9pPr marL="1828800" algn="l" rtl="0" fontAlgn="base">
        <a:spcBef>
          <a:spcPct val="0"/>
        </a:spcBef>
        <a:spcAft>
          <a:spcPct val="0"/>
        </a:spcAft>
        <a:defRPr sz="2800">
          <a:solidFill>
            <a:schemeClr val="tx2"/>
          </a:solidFill>
          <a:latin typeface="Arial" pitchFamily="34" charset="0"/>
          <a:ea typeface="黑体" pitchFamily="2" charset="-122"/>
        </a:defRPr>
      </a:lvl9pPr>
    </p:titleStyle>
    <p:bodyStyle>
      <a:lvl1pPr indent="363538" algn="l" rtl="0" eaLnBrk="0" fontAlgn="base" hangingPunct="0">
        <a:spcBef>
          <a:spcPct val="20000"/>
        </a:spcBef>
        <a:spcAft>
          <a:spcPct val="0"/>
        </a:spcAft>
        <a:defRPr sz="2200" b="1">
          <a:solidFill>
            <a:schemeClr val="tx1"/>
          </a:solidFill>
          <a:latin typeface="+mn-lt"/>
          <a:ea typeface="+mn-ea"/>
          <a:cs typeface="+mn-cs"/>
        </a:defRPr>
      </a:lvl1pPr>
      <a:lvl2pPr marL="542925" indent="357188" algn="l" rtl="0" eaLnBrk="0" fontAlgn="base" hangingPunct="0">
        <a:spcBef>
          <a:spcPct val="20000"/>
        </a:spcBef>
        <a:spcAft>
          <a:spcPct val="0"/>
        </a:spcAft>
        <a:defRPr sz="2400" b="1">
          <a:solidFill>
            <a:schemeClr val="tx1"/>
          </a:solidFill>
          <a:latin typeface="+mn-lt"/>
          <a:ea typeface="+mn-ea"/>
        </a:defRPr>
      </a:lvl2pPr>
      <a:lvl3pPr marL="1079500" indent="357188" algn="l" rtl="0" eaLnBrk="0" fontAlgn="base" hangingPunct="0">
        <a:spcBef>
          <a:spcPct val="20000"/>
        </a:spcBef>
        <a:spcAft>
          <a:spcPct val="0"/>
        </a:spcAft>
        <a:defRPr sz="2400" b="1">
          <a:solidFill>
            <a:schemeClr val="tx1"/>
          </a:solidFill>
          <a:latin typeface="+mn-lt"/>
          <a:ea typeface="+mn-ea"/>
        </a:defRPr>
      </a:lvl3pPr>
      <a:lvl4pPr marL="1616075" indent="357188" algn="l" rtl="0" eaLnBrk="0" fontAlgn="base" hangingPunct="0">
        <a:spcBef>
          <a:spcPct val="20000"/>
        </a:spcBef>
        <a:spcAft>
          <a:spcPct val="0"/>
        </a:spcAft>
        <a:defRPr sz="2400" b="1">
          <a:solidFill>
            <a:schemeClr val="tx1"/>
          </a:solidFill>
          <a:latin typeface="+mn-lt"/>
          <a:ea typeface="+mn-ea"/>
        </a:defRPr>
      </a:lvl4pPr>
      <a:lvl5pPr marL="2152650" indent="358775" algn="l" rtl="0" eaLnBrk="0" fontAlgn="base" hangingPunct="0">
        <a:spcBef>
          <a:spcPct val="20000"/>
        </a:spcBef>
        <a:spcAft>
          <a:spcPct val="0"/>
        </a:spcAft>
        <a:defRPr sz="2400" b="1">
          <a:solidFill>
            <a:schemeClr val="tx1"/>
          </a:solidFill>
          <a:latin typeface="+mn-lt"/>
          <a:ea typeface="+mn-ea"/>
        </a:defRPr>
      </a:lvl5pPr>
      <a:lvl6pPr marL="2514600" indent="-228600" algn="l" rtl="0" fontAlgn="base">
        <a:spcBef>
          <a:spcPct val="20000"/>
        </a:spcBef>
        <a:spcAft>
          <a:spcPct val="0"/>
        </a:spcAft>
        <a:buChar char="»"/>
        <a:defRPr sz="2200">
          <a:solidFill>
            <a:schemeClr val="tx1"/>
          </a:solidFill>
          <a:latin typeface="+mn-lt"/>
          <a:ea typeface="+mn-ea"/>
        </a:defRPr>
      </a:lvl6pPr>
      <a:lvl7pPr marL="2971800" indent="-228600" algn="l" rtl="0" fontAlgn="base">
        <a:spcBef>
          <a:spcPct val="20000"/>
        </a:spcBef>
        <a:spcAft>
          <a:spcPct val="0"/>
        </a:spcAft>
        <a:buChar char="»"/>
        <a:defRPr sz="2200">
          <a:solidFill>
            <a:schemeClr val="tx1"/>
          </a:solidFill>
          <a:latin typeface="+mn-lt"/>
          <a:ea typeface="+mn-ea"/>
        </a:defRPr>
      </a:lvl7pPr>
      <a:lvl8pPr marL="3429000" indent="-228600" algn="l" rtl="0" fontAlgn="base">
        <a:spcBef>
          <a:spcPct val="20000"/>
        </a:spcBef>
        <a:spcAft>
          <a:spcPct val="0"/>
        </a:spcAft>
        <a:buChar char="»"/>
        <a:defRPr sz="2200">
          <a:solidFill>
            <a:schemeClr val="tx1"/>
          </a:solidFill>
          <a:latin typeface="+mn-lt"/>
          <a:ea typeface="+mn-ea"/>
        </a:defRPr>
      </a:lvl8pPr>
      <a:lvl9pPr marL="3886200" indent="-228600" algn="l"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bwMode="auto">
          <a:xfrm>
            <a:off x="996950" y="476250"/>
            <a:ext cx="8255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46819" name="Rectangle 3"/>
          <p:cNvSpPr>
            <a:spLocks noGrp="1" noChangeArrowheads="1"/>
          </p:cNvSpPr>
          <p:nvPr>
            <p:ph type="body" idx="1"/>
          </p:nvPr>
        </p:nvSpPr>
        <p:spPr bwMode="auto">
          <a:xfrm>
            <a:off x="468313" y="15573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sp>
        <p:nvSpPr>
          <p:cNvPr id="546820" name="Rectangle 4" descr="深色横线"/>
          <p:cNvSpPr>
            <a:spLocks noChangeArrowheads="1"/>
          </p:cNvSpPr>
          <p:nvPr userDrawn="1"/>
        </p:nvSpPr>
        <p:spPr bwMode="auto">
          <a:xfrm>
            <a:off x="41275" y="1125538"/>
            <a:ext cx="9067800" cy="69850"/>
          </a:xfrm>
          <a:prstGeom prst="rect">
            <a:avLst/>
          </a:prstGeom>
          <a:pattFill prst="dkHorz">
            <a:fgClr>
              <a:srgbClr val="0000FF"/>
            </a:fgClr>
            <a:bgClr>
              <a:schemeClr val="bg1"/>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46821" name="Rectangle 5"/>
          <p:cNvSpPr>
            <a:spLocks noChangeArrowheads="1"/>
          </p:cNvSpPr>
          <p:nvPr userDrawn="1"/>
        </p:nvSpPr>
        <p:spPr bwMode="auto">
          <a:xfrm>
            <a:off x="0" y="6524625"/>
            <a:ext cx="9144000" cy="333375"/>
          </a:xfrm>
          <a:prstGeom prst="rect">
            <a:avLst/>
          </a:prstGeom>
          <a:gradFill rotWithShape="1">
            <a:gsLst>
              <a:gs pos="0">
                <a:srgbClr val="808080"/>
              </a:gs>
              <a:gs pos="50000">
                <a:srgbClr val="FFFFFF"/>
              </a:gs>
              <a:gs pos="100000">
                <a:srgbClr val="808080"/>
              </a:gs>
            </a:gsLst>
            <a:lin ang="5400000" scaled="1"/>
          </a:gra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46822" name="Line 6"/>
          <p:cNvSpPr>
            <a:spLocks noChangeShapeType="1"/>
          </p:cNvSpPr>
          <p:nvPr userDrawn="1"/>
        </p:nvSpPr>
        <p:spPr bwMode="auto">
          <a:xfrm>
            <a:off x="2339975" y="6742113"/>
            <a:ext cx="1600200"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46823" name="Line 7"/>
          <p:cNvSpPr>
            <a:spLocks noChangeShapeType="1"/>
          </p:cNvSpPr>
          <p:nvPr userDrawn="1"/>
        </p:nvSpPr>
        <p:spPr bwMode="auto">
          <a:xfrm>
            <a:off x="5508625" y="6742113"/>
            <a:ext cx="1600200"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grpSp>
        <p:nvGrpSpPr>
          <p:cNvPr id="546824" name="Group 8"/>
          <p:cNvGrpSpPr>
            <a:grpSpLocks/>
          </p:cNvGrpSpPr>
          <p:nvPr userDrawn="1"/>
        </p:nvGrpSpPr>
        <p:grpSpPr bwMode="auto">
          <a:xfrm>
            <a:off x="179388" y="549275"/>
            <a:ext cx="647700" cy="504825"/>
            <a:chOff x="113" y="346"/>
            <a:chExt cx="408" cy="318"/>
          </a:xfrm>
        </p:grpSpPr>
        <p:sp>
          <p:nvSpPr>
            <p:cNvPr id="546825" name="Oval 9"/>
            <p:cNvSpPr>
              <a:spLocks noChangeArrowheads="1"/>
            </p:cNvSpPr>
            <p:nvPr userDrawn="1"/>
          </p:nvSpPr>
          <p:spPr bwMode="auto">
            <a:xfrm>
              <a:off x="113" y="346"/>
              <a:ext cx="408" cy="31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800" smtClean="0">
                <a:solidFill>
                  <a:srgbClr val="000000"/>
                </a:solidFill>
                <a:ea typeface="宋体" panose="02010600030101010101" pitchFamily="2" charset="-122"/>
              </a:endParaRPr>
            </a:p>
          </p:txBody>
        </p:sp>
        <p:sp>
          <p:nvSpPr>
            <p:cNvPr id="546826" name="AutoShape 10" descr="深色横线"/>
            <p:cNvSpPr>
              <a:spLocks noChangeArrowheads="1"/>
            </p:cNvSpPr>
            <p:nvPr userDrawn="1"/>
          </p:nvSpPr>
          <p:spPr bwMode="auto">
            <a:xfrm flipV="1">
              <a:off x="113" y="391"/>
              <a:ext cx="182" cy="272"/>
            </a:xfrm>
            <a:prstGeom prst="parallelogram">
              <a:avLst>
                <a:gd name="adj" fmla="val 42306"/>
              </a:avLst>
            </a:prstGeom>
            <a:pattFill prst="dkHorz">
              <a:fgClr>
                <a:srgbClr val="0000FF"/>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46827" name="AutoShape 11" descr="深色横线"/>
            <p:cNvSpPr>
              <a:spLocks noChangeArrowheads="1"/>
            </p:cNvSpPr>
            <p:nvPr userDrawn="1"/>
          </p:nvSpPr>
          <p:spPr bwMode="auto">
            <a:xfrm flipV="1">
              <a:off x="249" y="391"/>
              <a:ext cx="182" cy="272"/>
            </a:xfrm>
            <a:prstGeom prst="parallelogram">
              <a:avLst>
                <a:gd name="adj" fmla="val 42306"/>
              </a:avLst>
            </a:prstGeom>
            <a:pattFill prst="dkHorz">
              <a:fgClr>
                <a:srgbClr val="0000FF"/>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46828" name="AutoShape 12" descr="深色横线"/>
            <p:cNvSpPr>
              <a:spLocks noChangeArrowheads="1"/>
            </p:cNvSpPr>
            <p:nvPr userDrawn="1"/>
          </p:nvSpPr>
          <p:spPr bwMode="auto">
            <a:xfrm flipV="1">
              <a:off x="385" y="391"/>
              <a:ext cx="136" cy="227"/>
            </a:xfrm>
            <a:prstGeom prst="triangle">
              <a:avLst>
                <a:gd name="adj" fmla="val 47056"/>
              </a:avLst>
            </a:prstGeom>
            <a:pattFill prst="dkHorz">
              <a:fgClr>
                <a:srgbClr val="0000FF"/>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grpSp>
      <p:sp>
        <p:nvSpPr>
          <p:cNvPr id="546829" name="Rectangle 13"/>
          <p:cNvSpPr>
            <a:spLocks noChangeArrowheads="1"/>
          </p:cNvSpPr>
          <p:nvPr userDrawn="1"/>
        </p:nvSpPr>
        <p:spPr bwMode="auto">
          <a:xfrm>
            <a:off x="70866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9793E48-CB12-44DB-BCE6-44753AB58E5D}" type="slidenum">
              <a:rPr kumimoji="1" lang="zh-CN" altLang="en-US" sz="1400" smtClean="0">
                <a:solidFill>
                  <a:srgbClr val="000000"/>
                </a:solidFill>
                <a:latin typeface="Times New Roman" panose="02020603050405020304" pitchFamily="18" charset="0"/>
                <a:ea typeface="宋体" panose="02010600030101010101" pitchFamily="2" charset="-122"/>
              </a:rPr>
              <a:pPr algn="r"/>
              <a:t>‹#›</a:t>
            </a:fld>
            <a:endParaRPr kumimoji="1" lang="en-US" altLang="zh-CN" sz="1400" smtClean="0">
              <a:solidFill>
                <a:srgbClr val="000000"/>
              </a:solidFill>
              <a:latin typeface="Times New Roman" panose="02020603050405020304" pitchFamily="18" charset="0"/>
              <a:ea typeface="宋体" panose="02010600030101010101" pitchFamily="2" charset="-122"/>
            </a:endParaRPr>
          </a:p>
        </p:txBody>
      </p:sp>
      <p:sp>
        <p:nvSpPr>
          <p:cNvPr id="546830" name="Text Box 14"/>
          <p:cNvSpPr txBox="1">
            <a:spLocks noChangeArrowheads="1"/>
          </p:cNvSpPr>
          <p:nvPr userDrawn="1"/>
        </p:nvSpPr>
        <p:spPr bwMode="auto">
          <a:xfrm>
            <a:off x="3708400" y="6580188"/>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400" b="1" smtClean="0">
                <a:solidFill>
                  <a:srgbClr val="990000"/>
                </a:solidFill>
                <a:latin typeface="黑体" panose="02010609060101010101" pitchFamily="49" charset="-122"/>
                <a:ea typeface="黑体" panose="02010609060101010101" pitchFamily="49" charset="-122"/>
              </a:rPr>
              <a:t>六西格玛管理实务</a:t>
            </a:r>
          </a:p>
        </p:txBody>
      </p:sp>
      <p:sp>
        <p:nvSpPr>
          <p:cNvPr id="546831" name="Text Box 15"/>
          <p:cNvSpPr txBox="1">
            <a:spLocks noChangeArrowheads="1"/>
          </p:cNvSpPr>
          <p:nvPr userDrawn="1"/>
        </p:nvSpPr>
        <p:spPr bwMode="auto">
          <a:xfrm>
            <a:off x="7308850" y="908050"/>
            <a:ext cx="7191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smtClean="0">
                <a:solidFill>
                  <a:srgbClr val="990000"/>
                </a:solidFill>
                <a:latin typeface="Blackadder ITC" panose="04020505051007020D02" pitchFamily="82" charset="0"/>
                <a:ea typeface="宋体" panose="02010600030101010101" pitchFamily="2" charset="-122"/>
              </a:rPr>
              <a:t>caifu</a:t>
            </a:r>
          </a:p>
        </p:txBody>
      </p:sp>
    </p:spTree>
    <p:extLst>
      <p:ext uri="{BB962C8B-B14F-4D97-AF65-F5344CB8AC3E}">
        <p14:creationId xmlns:p14="http://schemas.microsoft.com/office/powerpoint/2010/main" val="231655982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ransition spd="slow">
    <p:zoom dir="in"/>
  </p:transition>
  <p:txStyles>
    <p:titleStyle>
      <a:lvl1pPr algn="l" rtl="0" fontAlgn="base">
        <a:spcBef>
          <a:spcPct val="0"/>
        </a:spcBef>
        <a:spcAft>
          <a:spcPct val="0"/>
        </a:spcAft>
        <a:defRPr sz="2400" kern="12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2pPr>
      <a:lvl3pPr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3pPr>
      <a:lvl4pPr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4pPr>
      <a:lvl5pPr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黑体" panose="02010609060101010101" pitchFamily="49" charset="-122"/>
        </a:defRPr>
      </a:lvl9pPr>
    </p:titleStyle>
    <p:bodyStyle>
      <a:lvl1pPr indent="533400" algn="l" rtl="0" fontAlgn="base">
        <a:spcBef>
          <a:spcPct val="20000"/>
        </a:spcBef>
        <a:spcAft>
          <a:spcPct val="0"/>
        </a:spcAft>
        <a:defRPr sz="2200" b="1" kern="1200">
          <a:solidFill>
            <a:schemeClr val="tx1"/>
          </a:solidFill>
          <a:latin typeface="+mn-lt"/>
          <a:ea typeface="+mn-ea"/>
          <a:cs typeface="+mn-cs"/>
        </a:defRPr>
      </a:lvl1pPr>
      <a:lvl2pPr marL="1179513" indent="-285750" algn="l" rtl="0" fontAlgn="base">
        <a:spcBef>
          <a:spcPct val="20000"/>
        </a:spcBef>
        <a:spcAft>
          <a:spcPct val="0"/>
        </a:spcAft>
        <a:buChar char="–"/>
        <a:defRPr sz="2200" kern="1200">
          <a:solidFill>
            <a:schemeClr val="tx1"/>
          </a:solidFill>
          <a:latin typeface="+mn-lt"/>
          <a:ea typeface="宋体" panose="02010600030101010101" pitchFamily="2" charset="-122"/>
          <a:cs typeface="+mn-cs"/>
        </a:defRPr>
      </a:lvl2pPr>
      <a:lvl3pPr marL="1587500" indent="-228600" algn="l" rtl="0" fontAlgn="base">
        <a:spcBef>
          <a:spcPct val="20000"/>
        </a:spcBef>
        <a:spcAft>
          <a:spcPct val="0"/>
        </a:spcAft>
        <a:buChar char="•"/>
        <a:defRPr sz="2200" kern="1200">
          <a:solidFill>
            <a:schemeClr val="tx1"/>
          </a:solidFill>
          <a:latin typeface="+mn-lt"/>
          <a:ea typeface="宋体" panose="02010600030101010101" pitchFamily="2" charset="-122"/>
          <a:cs typeface="+mn-cs"/>
        </a:defRPr>
      </a:lvl3pPr>
      <a:lvl4pPr marL="1995488" indent="-228600" algn="l" rtl="0" fontAlgn="base">
        <a:spcBef>
          <a:spcPct val="20000"/>
        </a:spcBef>
        <a:spcAft>
          <a:spcPct val="0"/>
        </a:spcAft>
        <a:buChar char="–"/>
        <a:defRPr sz="2200" kern="1200">
          <a:solidFill>
            <a:schemeClr val="tx1"/>
          </a:solidFill>
          <a:latin typeface="+mn-lt"/>
          <a:ea typeface="宋体" panose="02010600030101010101" pitchFamily="2" charset="-122"/>
          <a:cs typeface="+mn-cs"/>
        </a:defRPr>
      </a:lvl4pPr>
      <a:lvl5pPr marL="2403475" indent="-228600" algn="l" rtl="0" fontAlgn="base">
        <a:spcBef>
          <a:spcPct val="20000"/>
        </a:spcBef>
        <a:spcAft>
          <a:spcPct val="0"/>
        </a:spcAft>
        <a:buChar char="»"/>
        <a:defRPr sz="22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2290" name="Rectangle 25"/>
          <p:cNvSpPr>
            <a:spLocks noGrp="1" noChangeArrowheads="1"/>
          </p:cNvSpPr>
          <p:nvPr>
            <p:ph type="title"/>
          </p:nvPr>
        </p:nvSpPr>
        <p:spPr bwMode="auto">
          <a:xfrm>
            <a:off x="781050" y="549275"/>
            <a:ext cx="82550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72291" name="Rectangle 26"/>
          <p:cNvSpPr>
            <a:spLocks noGrp="1" noChangeArrowheads="1"/>
          </p:cNvSpPr>
          <p:nvPr>
            <p:ph type="body" idx="1"/>
          </p:nvPr>
        </p:nvSpPr>
        <p:spPr bwMode="auto">
          <a:xfrm>
            <a:off x="468313"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sp>
        <p:nvSpPr>
          <p:cNvPr id="856091" name="Rectangle 27" descr="深色横线"/>
          <p:cNvSpPr>
            <a:spLocks noChangeArrowheads="1"/>
          </p:cNvSpPr>
          <p:nvPr/>
        </p:nvSpPr>
        <p:spPr bwMode="auto">
          <a:xfrm flipV="1">
            <a:off x="76200" y="1196975"/>
            <a:ext cx="6907213"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
        <p:nvSpPr>
          <p:cNvPr id="856093" name="Rectangle 29"/>
          <p:cNvSpPr>
            <a:spLocks noChangeArrowheads="1"/>
          </p:cNvSpPr>
          <p:nvPr/>
        </p:nvSpPr>
        <p:spPr bwMode="auto">
          <a:xfrm>
            <a:off x="0" y="6524625"/>
            <a:ext cx="9144000" cy="333375"/>
          </a:xfrm>
          <a:prstGeom prst="rect">
            <a:avLst/>
          </a:prstGeom>
          <a:gradFill rotWithShape="1">
            <a:gsLst>
              <a:gs pos="0">
                <a:srgbClr val="808080"/>
              </a:gs>
              <a:gs pos="50000">
                <a:srgbClr val="FFFFFF"/>
              </a:gs>
              <a:gs pos="100000">
                <a:srgbClr val="808080"/>
              </a:gs>
            </a:gsLst>
            <a:lin ang="5400000" scaled="1"/>
          </a:gradFill>
          <a:ln w="9525">
            <a:noFill/>
            <a:miter lim="800000"/>
            <a:headEnd/>
            <a:tailEnd/>
          </a:ln>
          <a:effectLst/>
        </p:spPr>
        <p:txBody>
          <a:bodyPr wrap="none" anchor="ctr"/>
          <a:lstStyle/>
          <a:p>
            <a:pPr>
              <a:defRPr/>
            </a:pPr>
            <a:endParaRPr lang="zh-CN" altLang="en-US" sz="2000">
              <a:solidFill>
                <a:srgbClr val="000000"/>
              </a:solidFill>
              <a:ea typeface="宋体" pitchFamily="2" charset="-122"/>
            </a:endParaRPr>
          </a:p>
        </p:txBody>
      </p:sp>
      <p:sp>
        <p:nvSpPr>
          <p:cNvPr id="856095" name="Line 31"/>
          <p:cNvSpPr>
            <a:spLocks noChangeShapeType="1"/>
          </p:cNvSpPr>
          <p:nvPr/>
        </p:nvSpPr>
        <p:spPr bwMode="auto">
          <a:xfrm>
            <a:off x="190817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solidFill>
                <a:srgbClr val="000000"/>
              </a:solidFill>
              <a:ea typeface="宋体" pitchFamily="2" charset="-122"/>
            </a:endParaRPr>
          </a:p>
        </p:txBody>
      </p:sp>
      <p:sp>
        <p:nvSpPr>
          <p:cNvPr id="856096" name="Line 32"/>
          <p:cNvSpPr>
            <a:spLocks noChangeShapeType="1"/>
          </p:cNvSpPr>
          <p:nvPr/>
        </p:nvSpPr>
        <p:spPr bwMode="auto">
          <a:xfrm>
            <a:off x="5851525" y="6705600"/>
            <a:ext cx="1600200" cy="0"/>
          </a:xfrm>
          <a:prstGeom prst="line">
            <a:avLst/>
          </a:prstGeom>
          <a:noFill/>
          <a:ln w="38100">
            <a:solidFill>
              <a:srgbClr val="0000CC"/>
            </a:solidFill>
            <a:round/>
            <a:headEnd/>
            <a:tailEnd/>
          </a:ln>
          <a:effectLst/>
        </p:spPr>
        <p:txBody>
          <a:bodyPr wrap="none" anchor="ctr"/>
          <a:lstStyle/>
          <a:p>
            <a:pPr>
              <a:defRPr/>
            </a:pPr>
            <a:endParaRPr lang="zh-CN" altLang="en-US" sz="2000">
              <a:solidFill>
                <a:srgbClr val="000000"/>
              </a:solidFill>
              <a:ea typeface="宋体" pitchFamily="2" charset="-122"/>
            </a:endParaRPr>
          </a:p>
        </p:txBody>
      </p:sp>
      <p:sp>
        <p:nvSpPr>
          <p:cNvPr id="856103" name="Rectangle 39"/>
          <p:cNvSpPr>
            <a:spLocks noChangeArrowheads="1"/>
          </p:cNvSpPr>
          <p:nvPr userDrawn="1"/>
        </p:nvSpPr>
        <p:spPr bwMode="auto">
          <a:xfrm>
            <a:off x="7086600" y="6553200"/>
            <a:ext cx="1905000" cy="457200"/>
          </a:xfrm>
          <a:prstGeom prst="rect">
            <a:avLst/>
          </a:prstGeom>
          <a:noFill/>
          <a:ln w="9525">
            <a:noFill/>
            <a:miter lim="800000"/>
            <a:headEnd/>
            <a:tailEnd/>
          </a:ln>
          <a:effectLst/>
        </p:spPr>
        <p:txBody>
          <a:bodyPr/>
          <a:lstStyle/>
          <a:p>
            <a:pPr algn="r"/>
            <a:fld id="{0D1E4526-B50C-43A6-9B9B-95AAEE18671A}" type="slidenum">
              <a:rPr kumimoji="1" lang="en-US" sz="1400">
                <a:solidFill>
                  <a:srgbClr val="000000"/>
                </a:solidFill>
                <a:latin typeface="Times New Roman" pitchFamily="18" charset="0"/>
                <a:ea typeface="宋体" pitchFamily="2" charset="-122"/>
              </a:rPr>
              <a:pPr algn="r"/>
              <a:t>‹#›</a:t>
            </a:fld>
            <a:r>
              <a:rPr kumimoji="1" lang="en-US" altLang="zh-CN" sz="1400">
                <a:solidFill>
                  <a:srgbClr val="000000"/>
                </a:solidFill>
                <a:latin typeface="Times New Roman" pitchFamily="18" charset="0"/>
                <a:ea typeface="宋体" pitchFamily="2" charset="-122"/>
              </a:rPr>
              <a:t>  </a:t>
            </a:r>
          </a:p>
        </p:txBody>
      </p:sp>
      <p:sp>
        <p:nvSpPr>
          <p:cNvPr id="856105" name="Text Box 41"/>
          <p:cNvSpPr txBox="1">
            <a:spLocks noChangeArrowheads="1"/>
          </p:cNvSpPr>
          <p:nvPr/>
        </p:nvSpPr>
        <p:spPr bwMode="auto">
          <a:xfrm>
            <a:off x="3419475" y="6580188"/>
            <a:ext cx="2519363" cy="304800"/>
          </a:xfrm>
          <a:prstGeom prst="rect">
            <a:avLst/>
          </a:prstGeom>
          <a:noFill/>
          <a:ln w="9525">
            <a:noFill/>
            <a:miter lim="800000"/>
            <a:headEnd/>
            <a:tailEnd/>
          </a:ln>
          <a:effectLst/>
        </p:spPr>
        <p:txBody>
          <a:bodyPr>
            <a:spAutoFit/>
          </a:bodyPr>
          <a:lstStyle/>
          <a:p>
            <a:pPr algn="ctr">
              <a:spcBef>
                <a:spcPct val="50000"/>
              </a:spcBef>
            </a:pPr>
            <a:r>
              <a:rPr lang="zh-CN" altLang="en-US" sz="1400" b="1">
                <a:solidFill>
                  <a:srgbClr val="990000"/>
                </a:solidFill>
                <a:latin typeface="华文行楷" pitchFamily="2" charset="-122"/>
              </a:rPr>
              <a:t>基层管理实务 </a:t>
            </a:r>
            <a:r>
              <a:rPr lang="en-US" altLang="zh-CN" sz="1400" b="1">
                <a:solidFill>
                  <a:srgbClr val="990000"/>
                </a:solidFill>
              </a:rPr>
              <a:t>——</a:t>
            </a:r>
            <a:r>
              <a:rPr lang="en-US" altLang="zh-CN" sz="1400" b="1">
                <a:solidFill>
                  <a:srgbClr val="990000"/>
                </a:solidFill>
                <a:latin typeface="华文行楷" pitchFamily="2" charset="-122"/>
              </a:rPr>
              <a:t> </a:t>
            </a:r>
            <a:r>
              <a:rPr lang="zh-CN" altLang="en-US" sz="1400" b="1">
                <a:solidFill>
                  <a:srgbClr val="990000"/>
                </a:solidFill>
                <a:latin typeface="华文行楷" pitchFamily="2" charset="-122"/>
              </a:rPr>
              <a:t>才 富</a:t>
            </a:r>
          </a:p>
        </p:txBody>
      </p:sp>
      <p:grpSp>
        <p:nvGrpSpPr>
          <p:cNvPr id="2572298" name="Group 8"/>
          <p:cNvGrpSpPr>
            <a:grpSpLocks/>
          </p:cNvGrpSpPr>
          <p:nvPr/>
        </p:nvGrpSpPr>
        <p:grpSpPr bwMode="auto">
          <a:xfrm>
            <a:off x="195263" y="692150"/>
            <a:ext cx="488950" cy="360363"/>
            <a:chOff x="113" y="346"/>
            <a:chExt cx="408" cy="318"/>
          </a:xfrm>
        </p:grpSpPr>
        <p:sp>
          <p:nvSpPr>
            <p:cNvPr id="205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defRPr/>
              </a:pPr>
              <a:endParaRPr lang="zh-CN" altLang="zh-CN" sz="1800">
                <a:solidFill>
                  <a:srgbClr val="000000"/>
                </a:solidFill>
                <a:ea typeface="宋体" pitchFamily="2" charset="-122"/>
              </a:endParaRPr>
            </a:p>
          </p:txBody>
        </p:sp>
        <p:sp>
          <p:nvSpPr>
            <p:cNvPr id="2060" name="AutoShape 10" descr="深色横线"/>
            <p:cNvSpPr>
              <a:spLocks noChangeArrowheads="1"/>
            </p:cNvSpPr>
            <p:nvPr/>
          </p:nvSpPr>
          <p:spPr bwMode="auto">
            <a:xfrm flipV="1">
              <a:off x="113" y="391"/>
              <a:ext cx="181"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
          <p:nvSpPr>
            <p:cNvPr id="2061" name="AutoShape 11" descr="深色横线"/>
            <p:cNvSpPr>
              <a:spLocks noChangeArrowheads="1"/>
            </p:cNvSpPr>
            <p:nvPr/>
          </p:nvSpPr>
          <p:spPr bwMode="auto">
            <a:xfrm flipV="1">
              <a:off x="249" y="391"/>
              <a:ext cx="180"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
          <p:nvSpPr>
            <p:cNvPr id="206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grpSp>
      <p:sp>
        <p:nvSpPr>
          <p:cNvPr id="2063" name="Text Box 15"/>
          <p:cNvSpPr txBox="1">
            <a:spLocks noChangeArrowheads="1"/>
          </p:cNvSpPr>
          <p:nvPr/>
        </p:nvSpPr>
        <p:spPr bwMode="auto">
          <a:xfrm>
            <a:off x="6948488" y="1016000"/>
            <a:ext cx="936625" cy="396875"/>
          </a:xfrm>
          <a:prstGeom prst="rect">
            <a:avLst/>
          </a:prstGeom>
          <a:noFill/>
          <a:ln w="9525">
            <a:noFill/>
            <a:miter lim="800000"/>
            <a:headEnd/>
            <a:tailEnd/>
          </a:ln>
          <a:effectLst/>
        </p:spPr>
        <p:txBody>
          <a:bodyPr>
            <a:spAutoFit/>
          </a:bodyPr>
          <a:lstStyle/>
          <a:p>
            <a:pPr>
              <a:spcBef>
                <a:spcPct val="50000"/>
              </a:spcBef>
              <a:defRPr/>
            </a:pPr>
            <a:r>
              <a:rPr lang="en-US" altLang="zh-CN" sz="2000" b="1">
                <a:solidFill>
                  <a:srgbClr val="990000"/>
                </a:solidFill>
                <a:latin typeface="Brush Script MT" pitchFamily="66" charset="0"/>
                <a:ea typeface="宋体" pitchFamily="2" charset="-122"/>
              </a:rPr>
              <a:t>caifu</a:t>
            </a:r>
          </a:p>
        </p:txBody>
      </p:sp>
      <p:sp>
        <p:nvSpPr>
          <p:cNvPr id="2" name="Rectangle 27" descr="深色横线"/>
          <p:cNvSpPr>
            <a:spLocks noChangeArrowheads="1"/>
          </p:cNvSpPr>
          <p:nvPr/>
        </p:nvSpPr>
        <p:spPr bwMode="auto">
          <a:xfrm flipV="1">
            <a:off x="7559675" y="1196975"/>
            <a:ext cx="1476375" cy="71438"/>
          </a:xfrm>
          <a:prstGeom prst="rect">
            <a:avLst/>
          </a:prstGeom>
          <a:pattFill prst="dkHorz">
            <a:fgClr>
              <a:srgbClr val="0000FF"/>
            </a:fgClr>
            <a:bgClr>
              <a:schemeClr val="bg1"/>
            </a:bgClr>
          </a:pattFill>
          <a:ln w="9525">
            <a:solidFill>
              <a:srgbClr val="0000FF"/>
            </a:solidFill>
            <a:miter lim="800000"/>
            <a:headEnd/>
            <a:tailEnd/>
          </a:ln>
        </p:spPr>
        <p:txBody>
          <a:bodyPr rot="10800000" wrap="none" anchor="ctr"/>
          <a:lstStyle/>
          <a:p>
            <a:pPr>
              <a:defRPr/>
            </a:pPr>
            <a:endParaRPr lang="zh-CN" altLang="en-US" sz="2000">
              <a:solidFill>
                <a:srgbClr val="000000"/>
              </a:solidFill>
              <a:ea typeface="宋体" pitchFamily="2" charset="-122"/>
            </a:endParaRPr>
          </a:p>
        </p:txBody>
      </p:sp>
    </p:spTree>
    <p:extLst>
      <p:ext uri="{BB962C8B-B14F-4D97-AF65-F5344CB8AC3E}">
        <p14:creationId xmlns:p14="http://schemas.microsoft.com/office/powerpoint/2010/main" val="31051740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Lst>
  <p:transition spd="slow">
    <p:split dir="in"/>
  </p:transition>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pitchFamily="34" charset="0"/>
          <a:ea typeface="宋体" pitchFamily="2" charset="-122"/>
        </a:defRPr>
      </a:lvl2pPr>
      <a:lvl3pPr algn="l" rtl="0" fontAlgn="base">
        <a:spcBef>
          <a:spcPct val="0"/>
        </a:spcBef>
        <a:spcAft>
          <a:spcPct val="0"/>
        </a:spcAft>
        <a:defRPr sz="2400">
          <a:solidFill>
            <a:schemeClr val="tx1"/>
          </a:solidFill>
          <a:latin typeface="Arial" pitchFamily="34" charset="0"/>
          <a:ea typeface="宋体" pitchFamily="2" charset="-122"/>
        </a:defRPr>
      </a:lvl3pPr>
      <a:lvl4pPr algn="l" rtl="0" fontAlgn="base">
        <a:spcBef>
          <a:spcPct val="0"/>
        </a:spcBef>
        <a:spcAft>
          <a:spcPct val="0"/>
        </a:spcAft>
        <a:defRPr sz="2400">
          <a:solidFill>
            <a:schemeClr val="tx1"/>
          </a:solidFill>
          <a:latin typeface="Arial" pitchFamily="34" charset="0"/>
          <a:ea typeface="宋体" pitchFamily="2" charset="-122"/>
        </a:defRPr>
      </a:lvl4pPr>
      <a:lvl5pPr algn="l" rtl="0" fontAlgn="base">
        <a:spcBef>
          <a:spcPct val="0"/>
        </a:spcBef>
        <a:spcAft>
          <a:spcPct val="0"/>
        </a:spcAft>
        <a:defRPr sz="2400">
          <a:solidFill>
            <a:schemeClr val="tx1"/>
          </a:solidFill>
          <a:latin typeface="Arial" pitchFamily="34" charset="0"/>
          <a:ea typeface="宋体" pitchFamily="2" charset="-122"/>
        </a:defRPr>
      </a:lvl5pPr>
      <a:lvl6pPr marL="457200" algn="l" rtl="0" fontAlgn="base">
        <a:spcBef>
          <a:spcPct val="0"/>
        </a:spcBef>
        <a:spcAft>
          <a:spcPct val="0"/>
        </a:spcAft>
        <a:defRPr sz="2400">
          <a:solidFill>
            <a:schemeClr val="tx1"/>
          </a:solidFill>
          <a:latin typeface="Arial" pitchFamily="34" charset="0"/>
          <a:ea typeface="宋体" pitchFamily="2" charset="-122"/>
        </a:defRPr>
      </a:lvl6pPr>
      <a:lvl7pPr marL="914400" algn="l" rtl="0" fontAlgn="base">
        <a:spcBef>
          <a:spcPct val="0"/>
        </a:spcBef>
        <a:spcAft>
          <a:spcPct val="0"/>
        </a:spcAft>
        <a:defRPr sz="2400">
          <a:solidFill>
            <a:schemeClr val="tx1"/>
          </a:solidFill>
          <a:latin typeface="Arial" pitchFamily="34" charset="0"/>
          <a:ea typeface="宋体" pitchFamily="2" charset="-122"/>
        </a:defRPr>
      </a:lvl7pPr>
      <a:lvl8pPr marL="1371600" algn="l" rtl="0" fontAlgn="base">
        <a:spcBef>
          <a:spcPct val="0"/>
        </a:spcBef>
        <a:spcAft>
          <a:spcPct val="0"/>
        </a:spcAft>
        <a:defRPr sz="2400">
          <a:solidFill>
            <a:schemeClr val="tx1"/>
          </a:solidFill>
          <a:latin typeface="Arial" pitchFamily="34" charset="0"/>
          <a:ea typeface="宋体" pitchFamily="2" charset="-122"/>
        </a:defRPr>
      </a:lvl8pPr>
      <a:lvl9pPr marL="1828800" algn="l" rtl="0" fontAlgn="base">
        <a:spcBef>
          <a:spcPct val="0"/>
        </a:spcBef>
        <a:spcAft>
          <a:spcPct val="0"/>
        </a:spcAft>
        <a:defRPr sz="2400">
          <a:solidFill>
            <a:schemeClr val="tx1"/>
          </a:solidFill>
          <a:latin typeface="Arial" pitchFamily="34" charset="0"/>
          <a:ea typeface="宋体" pitchFamily="2" charset="-122"/>
        </a:defRPr>
      </a:lvl9pPr>
    </p:titleStyle>
    <p:bodyStyle>
      <a:lvl1pPr indent="363538" algn="l" rtl="0" fontAlgn="base">
        <a:spcBef>
          <a:spcPct val="20000"/>
        </a:spcBef>
        <a:spcAft>
          <a:spcPct val="0"/>
        </a:spcAft>
        <a:defRPr sz="2200" b="1">
          <a:solidFill>
            <a:schemeClr val="tx1"/>
          </a:solidFill>
          <a:latin typeface="+mn-lt"/>
          <a:ea typeface="+mn-ea"/>
          <a:cs typeface="+mn-cs"/>
        </a:defRPr>
      </a:lvl1pPr>
      <a:lvl2pPr marL="542925" indent="357188" algn="l" rtl="0" fontAlgn="base">
        <a:spcBef>
          <a:spcPct val="20000"/>
        </a:spcBef>
        <a:spcAft>
          <a:spcPct val="0"/>
        </a:spcAft>
        <a:defRPr sz="2400" b="1">
          <a:solidFill>
            <a:schemeClr val="tx1"/>
          </a:solidFill>
          <a:latin typeface="+mn-lt"/>
          <a:ea typeface="+mn-ea"/>
        </a:defRPr>
      </a:lvl2pPr>
      <a:lvl3pPr marL="1079500" indent="357188" algn="l" rtl="0" fontAlgn="base">
        <a:spcBef>
          <a:spcPct val="20000"/>
        </a:spcBef>
        <a:spcAft>
          <a:spcPct val="0"/>
        </a:spcAft>
        <a:defRPr sz="2400" b="1">
          <a:solidFill>
            <a:schemeClr val="tx1"/>
          </a:solidFill>
          <a:latin typeface="+mn-lt"/>
          <a:ea typeface="+mn-ea"/>
        </a:defRPr>
      </a:lvl3pPr>
      <a:lvl4pPr marL="1616075" indent="357188" algn="l" rtl="0" fontAlgn="base">
        <a:spcBef>
          <a:spcPct val="20000"/>
        </a:spcBef>
        <a:spcAft>
          <a:spcPct val="0"/>
        </a:spcAft>
        <a:defRPr sz="2400" b="1">
          <a:solidFill>
            <a:schemeClr val="tx1"/>
          </a:solidFill>
          <a:latin typeface="+mn-lt"/>
          <a:ea typeface="+mn-ea"/>
        </a:defRPr>
      </a:lvl4pPr>
      <a:lvl5pPr marL="2152650" indent="358775" algn="l" rtl="0" fontAlgn="base">
        <a:spcBef>
          <a:spcPct val="20000"/>
        </a:spcBef>
        <a:spcAft>
          <a:spcPct val="0"/>
        </a:spcAft>
        <a:defRPr sz="2400" b="1">
          <a:solidFill>
            <a:schemeClr val="tx1"/>
          </a:solidFill>
          <a:latin typeface="+mn-lt"/>
          <a:ea typeface="+mn-ea"/>
        </a:defRPr>
      </a:lvl5pPr>
      <a:lvl6pPr marL="2609850" indent="358775" algn="l" rtl="0" fontAlgn="base">
        <a:spcBef>
          <a:spcPct val="20000"/>
        </a:spcBef>
        <a:spcAft>
          <a:spcPct val="0"/>
        </a:spcAft>
        <a:defRPr sz="2400" b="1">
          <a:solidFill>
            <a:schemeClr val="tx1"/>
          </a:solidFill>
          <a:latin typeface="+mn-lt"/>
          <a:ea typeface="+mn-ea"/>
        </a:defRPr>
      </a:lvl6pPr>
      <a:lvl7pPr marL="3067050" indent="358775" algn="l" rtl="0" fontAlgn="base">
        <a:spcBef>
          <a:spcPct val="20000"/>
        </a:spcBef>
        <a:spcAft>
          <a:spcPct val="0"/>
        </a:spcAft>
        <a:defRPr sz="2400" b="1">
          <a:solidFill>
            <a:schemeClr val="tx1"/>
          </a:solidFill>
          <a:latin typeface="+mn-lt"/>
          <a:ea typeface="+mn-ea"/>
        </a:defRPr>
      </a:lvl7pPr>
      <a:lvl8pPr marL="3524250" indent="358775" algn="l" rtl="0" fontAlgn="base">
        <a:spcBef>
          <a:spcPct val="20000"/>
        </a:spcBef>
        <a:spcAft>
          <a:spcPct val="0"/>
        </a:spcAft>
        <a:defRPr sz="2400" b="1">
          <a:solidFill>
            <a:schemeClr val="tx1"/>
          </a:solidFill>
          <a:latin typeface="+mn-lt"/>
          <a:ea typeface="+mn-ea"/>
        </a:defRPr>
      </a:lvl8pPr>
      <a:lvl9pPr marL="3981450" indent="358775" algn="l" rtl="0" fontAlgn="base">
        <a:spcBef>
          <a:spcPct val="20000"/>
        </a:spcBef>
        <a:spcAft>
          <a:spcPct val="0"/>
        </a:spcAft>
        <a:defRPr sz="2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6.xml"/><Relationship Id="rId5" Type="http://schemas.openxmlformats.org/officeDocument/2006/relationships/image" Target="../media/image13.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6.xml"/><Relationship Id="rId5" Type="http://schemas.openxmlformats.org/officeDocument/2006/relationships/image" Target="../media/image16.jpe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file:///E:\&#35199;&#37096;&#25991;&#20214;\&#21313;&#20419;&#36827;.mpg"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5.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slide" Target="slide27.xml"/><Relationship Id="rId1" Type="http://schemas.openxmlformats.org/officeDocument/2006/relationships/slideLayout" Target="../slideLayouts/slideLayout6.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hyperlink" Target="&#29677;&#32452;&#31454;&#36187;.mmap"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37.xml"/><Relationship Id="rId1" Type="http://schemas.openxmlformats.org/officeDocument/2006/relationships/slideLayout" Target="../slideLayouts/slideLayout6.xml"/><Relationship Id="rId6" Type="http://schemas.openxmlformats.org/officeDocument/2006/relationships/slide" Target="slide57.xml"/><Relationship Id="rId5" Type="http://schemas.openxmlformats.org/officeDocument/2006/relationships/slide" Target="slide54.xml"/><Relationship Id="rId4" Type="http://schemas.openxmlformats.org/officeDocument/2006/relationships/slide" Target="slide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22521;&#35757;/66/&#65288;&#26032;&#65289;&#38477;&#20302;&#20260;&#30165;&#19981;&#33391;&#65292;&#25552;&#39640;&#36719;&#34955;&#36136;&#37327;.QC/&#65288;&#26032;&#65289;&#38477;&#20302;&#20260;&#30165;&#19981;&#33391;&#65292;&#25552;&#39640;&#36719;&#34955;&#36136;&#37327;.QC.ppt#-1,14,&#24187;&#28783;&#29255; 14"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37.xml"/><Relationship Id="rId5" Type="http://schemas.openxmlformats.org/officeDocument/2006/relationships/slide" Target="slide53.xml"/><Relationship Id="rId4" Type="http://schemas.openxmlformats.org/officeDocument/2006/relationships/slide" Target="slide57.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7.png"/><Relationship Id="rId1" Type="http://schemas.openxmlformats.org/officeDocument/2006/relationships/slideLayout" Target="../slideLayouts/slideLayout31.xml"/><Relationship Id="rId5" Type="http://schemas.openxmlformats.org/officeDocument/2006/relationships/image" Target="../media/image29.jpeg"/><Relationship Id="rId4" Type="http://schemas.openxmlformats.org/officeDocument/2006/relationships/image" Target="../media/image2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hyperlink" Target="file:///E:\&#36194;&#31995;&#21015;.ppt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6.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43.xml"/><Relationship Id="rId4" Type="http://schemas.openxmlformats.org/officeDocument/2006/relationships/slide" Target="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4.gif"/><Relationship Id="rId5" Type="http://schemas.openxmlformats.org/officeDocument/2006/relationships/slide" Target="slide12.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56.xml"/><Relationship Id="rId6" Type="http://schemas.openxmlformats.org/officeDocument/2006/relationships/image" Target="../media/image9.jpeg"/><Relationship Id="rId5" Type="http://schemas.openxmlformats.org/officeDocument/2006/relationships/slide" Target="slide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0000"/>
            </a:gs>
            <a:gs pos="50000">
              <a:srgbClr val="800000"/>
            </a:gs>
            <a:gs pos="100000">
              <a:srgbClr val="CC0000"/>
            </a:gs>
          </a:gsLst>
          <a:lin ang="18900000" scaled="1"/>
        </a:gradFill>
        <a:effectLst/>
      </p:bgPr>
    </p:bg>
    <p:spTree>
      <p:nvGrpSpPr>
        <p:cNvPr id="1" name=""/>
        <p:cNvGrpSpPr/>
        <p:nvPr/>
      </p:nvGrpSpPr>
      <p:grpSpPr>
        <a:xfrm>
          <a:off x="0" y="0"/>
          <a:ext cx="0" cy="0"/>
          <a:chOff x="0" y="0"/>
          <a:chExt cx="0" cy="0"/>
        </a:xfrm>
      </p:grpSpPr>
      <p:sp>
        <p:nvSpPr>
          <p:cNvPr id="8194" name="AutoShape 3">
            <a:hlinkClick r:id="" action="ppaction://noaction" highlightClick="1"/>
          </p:cNvPr>
          <p:cNvSpPr>
            <a:spLocks noChangeArrowheads="1"/>
          </p:cNvSpPr>
          <p:nvPr/>
        </p:nvSpPr>
        <p:spPr bwMode="auto">
          <a:xfrm>
            <a:off x="2667000" y="304800"/>
            <a:ext cx="3886200" cy="1066800"/>
          </a:xfrm>
          <a:prstGeom prst="actionButtonBlank">
            <a:avLst/>
          </a:prstGeom>
          <a:noFill/>
          <a:ln w="9525">
            <a:noFill/>
            <a:miter lim="800000"/>
            <a:headEnd/>
            <a:tailEnd/>
          </a:ln>
        </p:spPr>
        <p:txBody>
          <a:bodyPr wrap="none" anchor="ctr"/>
          <a:lstStyle/>
          <a:p>
            <a:endParaRPr lang="zh-CN" altLang="en-US" sz="2000">
              <a:ea typeface="宋体" pitchFamily="2" charset="-122"/>
            </a:endParaRPr>
          </a:p>
        </p:txBody>
      </p:sp>
      <p:sp>
        <p:nvSpPr>
          <p:cNvPr id="8195" name="AutoShape 5">
            <a:hlinkClick r:id="" action="ppaction://noaction" highlightClick="1"/>
          </p:cNvPr>
          <p:cNvSpPr>
            <a:spLocks noChangeArrowheads="1"/>
          </p:cNvSpPr>
          <p:nvPr/>
        </p:nvSpPr>
        <p:spPr bwMode="auto">
          <a:xfrm>
            <a:off x="614359" y="604822"/>
            <a:ext cx="3529013" cy="609600"/>
          </a:xfrm>
          <a:prstGeom prst="actionButtonBlank">
            <a:avLst/>
          </a:prstGeom>
          <a:noFill/>
          <a:ln w="9525">
            <a:noFill/>
            <a:miter lim="800000"/>
            <a:headEnd/>
            <a:tailEnd/>
          </a:ln>
        </p:spPr>
        <p:txBody>
          <a:bodyPr wrap="none" anchor="ctr"/>
          <a:lstStyle/>
          <a:p>
            <a:r>
              <a:rPr lang="zh-CN" altLang="en-US" sz="2400" dirty="0">
                <a:solidFill>
                  <a:srgbClr val="FFFFFF"/>
                </a:solidFill>
                <a:latin typeface="黑体" pitchFamily="2" charset="-122"/>
                <a:ea typeface="黑体" pitchFamily="2" charset="-122"/>
              </a:rPr>
              <a:t>以赛促</a:t>
            </a:r>
            <a:r>
              <a:rPr lang="zh-CN" altLang="en-US" sz="2400" dirty="0" smtClean="0">
                <a:solidFill>
                  <a:srgbClr val="FFFFFF"/>
                </a:solidFill>
                <a:latin typeface="黑体" pitchFamily="2" charset="-122"/>
                <a:ea typeface="黑体" pitchFamily="2" charset="-122"/>
              </a:rPr>
              <a:t>训 以赛促学 以赛促改 以赛促进 以赛促提高</a:t>
            </a:r>
            <a:r>
              <a:rPr lang="en-US" altLang="zh-CN" sz="2400" dirty="0" smtClean="0">
                <a:solidFill>
                  <a:srgbClr val="FFFFFF"/>
                </a:solidFill>
                <a:latin typeface="黑体" pitchFamily="2" charset="-122"/>
                <a:ea typeface="黑体" pitchFamily="2" charset="-122"/>
              </a:rPr>
              <a:t>……</a:t>
            </a:r>
            <a:endParaRPr lang="en-US" altLang="zh-CN" sz="2400" dirty="0">
              <a:solidFill>
                <a:srgbClr val="FFFFFF"/>
              </a:solidFill>
              <a:latin typeface="黑体" pitchFamily="2" charset="-122"/>
              <a:ea typeface="黑体" pitchFamily="2" charset="-122"/>
            </a:endParaRPr>
          </a:p>
        </p:txBody>
      </p:sp>
      <p:sp>
        <p:nvSpPr>
          <p:cNvPr id="8196" name="Rectangle 6"/>
          <p:cNvSpPr>
            <a:spLocks noGrp="1" noChangeArrowheads="1"/>
          </p:cNvSpPr>
          <p:nvPr>
            <p:ph type="ctrTitle"/>
          </p:nvPr>
        </p:nvSpPr>
        <p:spPr>
          <a:xfrm>
            <a:off x="1647364" y="2825874"/>
            <a:ext cx="5683890" cy="819150"/>
          </a:xfrm>
        </p:spPr>
        <p:txBody>
          <a:bodyPr/>
          <a:lstStyle/>
          <a:p>
            <a:pPr algn="ctr" eaLnBrk="1" hangingPunct="1"/>
            <a:r>
              <a:rPr kumimoji="1" lang="zh-CN" altLang="en-US" sz="2800" b="1" dirty="0" smtClean="0">
                <a:solidFill>
                  <a:srgbClr val="FFFFFF"/>
                </a:solidFill>
                <a:latin typeface="黑体" panose="02010609060101010101" pitchFamily="49" charset="-122"/>
                <a:ea typeface="黑体" panose="02010609060101010101" pitchFamily="49" charset="-122"/>
              </a:rPr>
              <a:t>班组长技能提升</a:t>
            </a:r>
            <a:r>
              <a:rPr kumimoji="1" lang="en-US" altLang="zh-CN" sz="2800" b="1" dirty="0" smtClean="0">
                <a:solidFill>
                  <a:srgbClr val="FFFFFF"/>
                </a:solidFill>
                <a:latin typeface="黑体" panose="02010609060101010101" pitchFamily="49" charset="-122"/>
                <a:ea typeface="黑体" panose="02010609060101010101" pitchFamily="49" charset="-122"/>
              </a:rPr>
              <a:t/>
            </a:r>
            <a:br>
              <a:rPr kumimoji="1" lang="en-US" altLang="zh-CN" sz="2800" b="1" dirty="0" smtClean="0">
                <a:solidFill>
                  <a:srgbClr val="FFFFFF"/>
                </a:solidFill>
                <a:latin typeface="黑体" panose="02010609060101010101" pitchFamily="49" charset="-122"/>
                <a:ea typeface="黑体" panose="02010609060101010101" pitchFamily="49" charset="-122"/>
              </a:rPr>
            </a:br>
            <a:r>
              <a:rPr kumimoji="1" lang="en-US" altLang="zh-CN" sz="2800" b="1" dirty="0" smtClean="0">
                <a:solidFill>
                  <a:srgbClr val="FFFFFF"/>
                </a:solidFill>
                <a:latin typeface="黑体" panose="02010609060101010101" pitchFamily="49" charset="-122"/>
                <a:ea typeface="黑体" panose="02010609060101010101" pitchFamily="49" charset="-122"/>
              </a:rPr>
              <a:t/>
            </a:r>
            <a:br>
              <a:rPr kumimoji="1" lang="en-US" altLang="zh-CN" sz="2800" b="1" dirty="0" smtClean="0">
                <a:solidFill>
                  <a:srgbClr val="FFFFFF"/>
                </a:solidFill>
                <a:latin typeface="黑体" panose="02010609060101010101" pitchFamily="49" charset="-122"/>
                <a:ea typeface="黑体" panose="02010609060101010101" pitchFamily="49" charset="-122"/>
              </a:rPr>
            </a:br>
            <a:r>
              <a:rPr kumimoji="1" lang="zh-CN" altLang="en-US" sz="2800" b="1" dirty="0" smtClean="0">
                <a:solidFill>
                  <a:srgbClr val="FFFFFF"/>
                </a:solidFill>
                <a:latin typeface="黑体" panose="02010609060101010101" pitchFamily="49" charset="-122"/>
                <a:ea typeface="黑体" panose="02010609060101010101" pitchFamily="49" charset="-122"/>
              </a:rPr>
              <a:t>暨班组长职业能力竞赛赛前辅导</a:t>
            </a:r>
          </a:p>
        </p:txBody>
      </p:sp>
      <p:sp>
        <p:nvSpPr>
          <p:cNvPr id="8197" name="Rectangle 7" descr="浅色横线"/>
          <p:cNvSpPr>
            <a:spLocks noChangeArrowheads="1"/>
          </p:cNvSpPr>
          <p:nvPr/>
        </p:nvSpPr>
        <p:spPr bwMode="auto">
          <a:xfrm flipV="1">
            <a:off x="1981147" y="3161917"/>
            <a:ext cx="5016325" cy="113581"/>
          </a:xfrm>
          <a:prstGeom prst="rect">
            <a:avLst/>
          </a:prstGeom>
          <a:pattFill prst="ltHorz">
            <a:fgClr>
              <a:srgbClr val="0000FF"/>
            </a:fgClr>
            <a:bgClr>
              <a:schemeClr val="bg1"/>
            </a:bgClr>
          </a:pattFill>
          <a:ln w="9525">
            <a:noFill/>
            <a:miter lim="800000"/>
            <a:headEnd/>
            <a:tailEnd/>
          </a:ln>
        </p:spPr>
        <p:txBody>
          <a:bodyPr rot="10800000" wrap="none" anchor="ctr"/>
          <a:lstStyle/>
          <a:p>
            <a:endParaRPr lang="zh-CN" altLang="en-US" sz="2000">
              <a:ea typeface="宋体" pitchFamily="2" charset="-122"/>
            </a:endParaRPr>
          </a:p>
        </p:txBody>
      </p:sp>
      <p:grpSp>
        <p:nvGrpSpPr>
          <p:cNvPr id="8198" name="Group 8"/>
          <p:cNvGrpSpPr>
            <a:grpSpLocks/>
          </p:cNvGrpSpPr>
          <p:nvPr/>
        </p:nvGrpSpPr>
        <p:grpSpPr bwMode="auto">
          <a:xfrm>
            <a:off x="2028920" y="2619772"/>
            <a:ext cx="736600" cy="476250"/>
            <a:chOff x="113" y="346"/>
            <a:chExt cx="408" cy="318"/>
          </a:xfrm>
        </p:grpSpPr>
        <p:sp>
          <p:nvSpPr>
            <p:cNvPr id="820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endParaRPr lang="zh-CN" altLang="zh-CN" sz="1800">
                <a:ea typeface="宋体" pitchFamily="2" charset="-122"/>
              </a:endParaRPr>
            </a:p>
          </p:txBody>
        </p:sp>
        <p:sp>
          <p:nvSpPr>
            <p:cNvPr id="8210" name="AutoShape 10" descr="深色横线"/>
            <p:cNvSpPr>
              <a:spLocks noChangeArrowheads="1"/>
            </p:cNvSpPr>
            <p:nvPr/>
          </p:nvSpPr>
          <p:spPr bwMode="auto">
            <a:xfrm flipV="1">
              <a:off x="113"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ea typeface="宋体" pitchFamily="2" charset="-122"/>
              </a:endParaRPr>
            </a:p>
          </p:txBody>
        </p:sp>
        <p:sp>
          <p:nvSpPr>
            <p:cNvPr id="8211" name="AutoShape 11" descr="深色横线"/>
            <p:cNvSpPr>
              <a:spLocks noChangeArrowheads="1"/>
            </p:cNvSpPr>
            <p:nvPr/>
          </p:nvSpPr>
          <p:spPr bwMode="auto">
            <a:xfrm flipV="1">
              <a:off x="249"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ea typeface="宋体" pitchFamily="2" charset="-122"/>
              </a:endParaRPr>
            </a:p>
          </p:txBody>
        </p:sp>
        <p:sp>
          <p:nvSpPr>
            <p:cNvPr id="821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endParaRPr lang="zh-CN" altLang="en-US" sz="2000">
                <a:ea typeface="宋体" pitchFamily="2" charset="-122"/>
              </a:endParaRPr>
            </a:p>
          </p:txBody>
        </p:sp>
      </p:grpSp>
      <p:sp>
        <p:nvSpPr>
          <p:cNvPr id="8199" name="Rectangle 13" descr="浅色横线"/>
          <p:cNvSpPr>
            <a:spLocks noChangeArrowheads="1"/>
          </p:cNvSpPr>
          <p:nvPr/>
        </p:nvSpPr>
        <p:spPr bwMode="auto">
          <a:xfrm>
            <a:off x="6318250" y="4941888"/>
            <a:ext cx="2286000" cy="76200"/>
          </a:xfrm>
          <a:prstGeom prst="rect">
            <a:avLst/>
          </a:prstGeom>
          <a:pattFill prst="ltHorz">
            <a:fgClr>
              <a:schemeClr val="bg1"/>
            </a:fgClr>
            <a:bgClr>
              <a:srgbClr val="4C141B"/>
            </a:bgClr>
          </a:pattFill>
          <a:ln w="9525">
            <a:noFill/>
            <a:miter lim="800000"/>
            <a:headEnd/>
            <a:tailEnd/>
          </a:ln>
        </p:spPr>
        <p:txBody>
          <a:bodyPr wrap="none" anchor="ctr"/>
          <a:lstStyle/>
          <a:p>
            <a:endParaRPr lang="zh-CN" altLang="en-US" sz="2000">
              <a:ea typeface="宋体" pitchFamily="2" charset="-122"/>
            </a:endParaRPr>
          </a:p>
        </p:txBody>
      </p:sp>
      <p:sp>
        <p:nvSpPr>
          <p:cNvPr id="1398798" name="Text Box 14"/>
          <p:cNvSpPr txBox="1">
            <a:spLocks noChangeArrowheads="1"/>
          </p:cNvSpPr>
          <p:nvPr/>
        </p:nvSpPr>
        <p:spPr bwMode="auto">
          <a:xfrm>
            <a:off x="6281738" y="4652963"/>
            <a:ext cx="2322512" cy="649287"/>
          </a:xfrm>
          <a:prstGeom prst="rect">
            <a:avLst/>
          </a:prstGeom>
          <a:noFill/>
          <a:ln w="9525">
            <a:noFill/>
            <a:miter lim="800000"/>
            <a:headEnd/>
            <a:tailEnd/>
          </a:ln>
          <a:effectLst/>
        </p:spPr>
        <p:txBody>
          <a:bodyPr>
            <a:spAutoFit/>
          </a:bodyPr>
          <a:lstStyle/>
          <a:p>
            <a:pPr algn="ctr">
              <a:lnSpc>
                <a:spcPct val="70000"/>
              </a:lnSpc>
              <a:spcBef>
                <a:spcPct val="50000"/>
              </a:spcBef>
            </a:pPr>
            <a:r>
              <a:rPr kumimoji="1" lang="zh-CN" altLang="en-US" sz="1800" b="1" dirty="0">
                <a:solidFill>
                  <a:srgbClr val="CCECFF"/>
                </a:solidFill>
                <a:effectLst>
                  <a:outerShdw blurRad="38100" dist="38100" dir="2700000" algn="tl">
                    <a:srgbClr val="000000"/>
                  </a:outerShdw>
                </a:effectLst>
                <a:ea typeface="宋体" pitchFamily="2" charset="-122"/>
              </a:rPr>
              <a:t>主讲人：初 才  富</a:t>
            </a:r>
            <a:endParaRPr kumimoji="1" lang="zh-CN" altLang="en-US" sz="2000" dirty="0">
              <a:ea typeface="楷体_GB2312" pitchFamily="49" charset="-122"/>
            </a:endParaRPr>
          </a:p>
          <a:p>
            <a:pPr algn="ctr">
              <a:lnSpc>
                <a:spcPct val="70000"/>
              </a:lnSpc>
              <a:spcBef>
                <a:spcPct val="50000"/>
              </a:spcBef>
            </a:pPr>
            <a:r>
              <a:rPr kumimoji="1" lang="zh-CN" altLang="en-US" sz="2000" dirty="0">
                <a:effectLst>
                  <a:outerShdw blurRad="38100" dist="38100" dir="2700000" algn="tl">
                    <a:srgbClr val="FFFFFF"/>
                  </a:outerShdw>
                </a:effectLst>
                <a:ea typeface="楷体_GB2312" pitchFamily="49" charset="-122"/>
              </a:rPr>
              <a:t>二</a:t>
            </a:r>
            <a:r>
              <a:rPr kumimoji="1" lang="en-US" altLang="zh-CN" sz="2000" dirty="0">
                <a:effectLst>
                  <a:outerShdw blurRad="38100" dist="38100" dir="2700000" algn="tl">
                    <a:srgbClr val="FFFFFF"/>
                  </a:outerShdw>
                </a:effectLst>
                <a:ea typeface="楷体_GB2312" pitchFamily="49" charset="-122"/>
              </a:rPr>
              <a:t>0</a:t>
            </a:r>
            <a:r>
              <a:rPr kumimoji="1" lang="zh-CN" altLang="en-US" sz="2000" dirty="0" smtClean="0">
                <a:effectLst>
                  <a:outerShdw blurRad="38100" dist="38100" dir="2700000" algn="tl">
                    <a:srgbClr val="FFFFFF"/>
                  </a:outerShdw>
                </a:effectLst>
                <a:ea typeface="楷体_GB2312" pitchFamily="49" charset="-122"/>
              </a:rPr>
              <a:t>一五年五月</a:t>
            </a:r>
            <a:endParaRPr kumimoji="1" lang="zh-CN" altLang="en-US" sz="2000" dirty="0">
              <a:effectLst>
                <a:outerShdw blurRad="38100" dist="38100" dir="2700000" algn="tl">
                  <a:srgbClr val="FFFFFF"/>
                </a:outerShdw>
              </a:effectLst>
              <a:ea typeface="楷体_GB2312" pitchFamily="49" charset="-122"/>
            </a:endParaRPr>
          </a:p>
        </p:txBody>
      </p:sp>
      <p:sp>
        <p:nvSpPr>
          <p:cNvPr id="8201" name="Rectangle 15" descr="深色横线"/>
          <p:cNvSpPr>
            <a:spLocks noChangeArrowheads="1"/>
          </p:cNvSpPr>
          <p:nvPr/>
        </p:nvSpPr>
        <p:spPr bwMode="auto">
          <a:xfrm>
            <a:off x="0" y="0"/>
            <a:ext cx="9144000" cy="404813"/>
          </a:xfrm>
          <a:prstGeom prst="rect">
            <a:avLst/>
          </a:prstGeom>
          <a:pattFill prst="dkHorz">
            <a:fgClr>
              <a:srgbClr val="0000CC"/>
            </a:fgClr>
            <a:bgClr>
              <a:schemeClr val="bg1"/>
            </a:bgClr>
          </a:pattFill>
          <a:ln w="9525">
            <a:solidFill>
              <a:schemeClr val="tx1"/>
            </a:solidFill>
            <a:miter lim="800000"/>
            <a:headEnd/>
            <a:tailEnd/>
          </a:ln>
        </p:spPr>
        <p:txBody>
          <a:bodyPr wrap="none" anchor="ctr"/>
          <a:lstStyle/>
          <a:p>
            <a:endParaRPr lang="zh-CN" altLang="en-US" sz="2000">
              <a:ea typeface="宋体" pitchFamily="2" charset="-122"/>
            </a:endParaRPr>
          </a:p>
        </p:txBody>
      </p:sp>
      <p:sp>
        <p:nvSpPr>
          <p:cNvPr id="8202" name="Rectangle 17"/>
          <p:cNvSpPr>
            <a:spLocks noChangeArrowheads="1"/>
          </p:cNvSpPr>
          <p:nvPr/>
        </p:nvSpPr>
        <p:spPr bwMode="auto">
          <a:xfrm>
            <a:off x="0" y="6524625"/>
            <a:ext cx="9144000" cy="333375"/>
          </a:xfrm>
          <a:prstGeom prst="rect">
            <a:avLst/>
          </a:prstGeom>
          <a:gradFill rotWithShape="1">
            <a:gsLst>
              <a:gs pos="0">
                <a:srgbClr val="DDDDDD"/>
              </a:gs>
              <a:gs pos="50000">
                <a:srgbClr val="FFFFFF"/>
              </a:gs>
              <a:gs pos="100000">
                <a:srgbClr val="DDDDDD"/>
              </a:gs>
            </a:gsLst>
            <a:lin ang="5400000" scaled="1"/>
          </a:gradFill>
          <a:ln w="9525">
            <a:noFill/>
            <a:miter lim="800000"/>
            <a:headEnd/>
            <a:tailEnd/>
          </a:ln>
        </p:spPr>
        <p:txBody>
          <a:bodyPr wrap="none" anchor="ctr"/>
          <a:lstStyle/>
          <a:p>
            <a:endParaRPr lang="zh-CN" altLang="en-US" sz="2000">
              <a:ea typeface="宋体" pitchFamily="2" charset="-122"/>
            </a:endParaRPr>
          </a:p>
        </p:txBody>
      </p:sp>
      <p:sp>
        <p:nvSpPr>
          <p:cNvPr id="8203" name="Rectangle 18"/>
          <p:cNvSpPr>
            <a:spLocks noChangeArrowheads="1"/>
          </p:cNvSpPr>
          <p:nvPr/>
        </p:nvSpPr>
        <p:spPr bwMode="auto">
          <a:xfrm>
            <a:off x="3562350" y="6518275"/>
            <a:ext cx="2305050" cy="366713"/>
          </a:xfrm>
          <a:prstGeom prst="rect">
            <a:avLst/>
          </a:prstGeom>
          <a:noFill/>
          <a:ln w="9525">
            <a:noFill/>
            <a:miter lim="800000"/>
            <a:headEnd/>
            <a:tailEnd/>
          </a:ln>
        </p:spPr>
        <p:txBody>
          <a:bodyPr>
            <a:spAutoFit/>
          </a:bodyPr>
          <a:lstStyle/>
          <a:p>
            <a:pPr algn="dist"/>
            <a:r>
              <a:rPr kumimoji="1" lang="zh-CN" altLang="en-US" sz="1800" b="1">
                <a:solidFill>
                  <a:srgbClr val="CC0000"/>
                </a:solidFill>
                <a:latin typeface="华文行楷" pitchFamily="2" charset="-122"/>
                <a:cs typeface="经典繁角篆" pitchFamily="49" charset="-122"/>
              </a:rPr>
              <a:t>基层管理实务</a:t>
            </a:r>
            <a:r>
              <a:rPr kumimoji="1" lang="en-US" altLang="zh-CN" sz="1800" b="1">
                <a:solidFill>
                  <a:srgbClr val="CC0000"/>
                </a:solidFill>
                <a:latin typeface="经典繁角篆"/>
                <a:cs typeface="经典繁角篆" pitchFamily="49" charset="-122"/>
              </a:rPr>
              <a:t>—</a:t>
            </a:r>
            <a:r>
              <a:rPr kumimoji="1" lang="zh-CN" altLang="en-US" sz="1800" b="1">
                <a:solidFill>
                  <a:srgbClr val="CC0000"/>
                </a:solidFill>
                <a:latin typeface="华文行楷" pitchFamily="2" charset="-122"/>
                <a:cs typeface="经典繁角篆" pitchFamily="49" charset="-122"/>
              </a:rPr>
              <a:t>才富</a:t>
            </a:r>
          </a:p>
        </p:txBody>
      </p:sp>
      <p:sp>
        <p:nvSpPr>
          <p:cNvPr id="8204" name="Line 19"/>
          <p:cNvSpPr>
            <a:spLocks noChangeShapeType="1"/>
          </p:cNvSpPr>
          <p:nvPr/>
        </p:nvSpPr>
        <p:spPr bwMode="auto">
          <a:xfrm>
            <a:off x="1747838" y="6705600"/>
            <a:ext cx="1600200" cy="0"/>
          </a:xfrm>
          <a:prstGeom prst="line">
            <a:avLst/>
          </a:prstGeom>
          <a:noFill/>
          <a:ln w="38100">
            <a:solidFill>
              <a:srgbClr val="0000CC"/>
            </a:solidFill>
            <a:round/>
            <a:headEnd/>
            <a:tailEnd/>
          </a:ln>
        </p:spPr>
        <p:txBody>
          <a:bodyPr wrap="none" anchor="ctr"/>
          <a:lstStyle/>
          <a:p>
            <a:endParaRPr lang="zh-CN" altLang="en-US"/>
          </a:p>
        </p:txBody>
      </p:sp>
      <p:sp>
        <p:nvSpPr>
          <p:cNvPr id="8205" name="Line 20"/>
          <p:cNvSpPr>
            <a:spLocks noChangeShapeType="1"/>
          </p:cNvSpPr>
          <p:nvPr/>
        </p:nvSpPr>
        <p:spPr bwMode="auto">
          <a:xfrm>
            <a:off x="6067425" y="6705600"/>
            <a:ext cx="1600200" cy="0"/>
          </a:xfrm>
          <a:prstGeom prst="line">
            <a:avLst/>
          </a:prstGeom>
          <a:noFill/>
          <a:ln w="38100">
            <a:solidFill>
              <a:srgbClr val="0000CC"/>
            </a:solidFill>
            <a:round/>
            <a:headEnd/>
            <a:tailEnd/>
          </a:ln>
        </p:spPr>
        <p:txBody>
          <a:bodyPr wrap="none" anchor="ctr"/>
          <a:lstStyle/>
          <a:p>
            <a:endParaRPr lang="zh-CN" altLang="en-US"/>
          </a:p>
        </p:txBody>
      </p:sp>
      <p:sp>
        <p:nvSpPr>
          <p:cNvPr id="8206" name="Rectangle 21"/>
          <p:cNvSpPr>
            <a:spLocks noChangeArrowheads="1"/>
          </p:cNvSpPr>
          <p:nvPr/>
        </p:nvSpPr>
        <p:spPr bwMode="auto">
          <a:xfrm>
            <a:off x="7086600" y="6553200"/>
            <a:ext cx="1905000" cy="457200"/>
          </a:xfrm>
          <a:prstGeom prst="rect">
            <a:avLst/>
          </a:prstGeom>
          <a:noFill/>
          <a:ln w="9525">
            <a:noFill/>
            <a:miter lim="800000"/>
            <a:headEnd/>
            <a:tailEnd/>
          </a:ln>
        </p:spPr>
        <p:txBody>
          <a:bodyPr/>
          <a:lstStyle/>
          <a:p>
            <a:pPr algn="r"/>
            <a:fld id="{A5C136F0-3751-44B7-81D0-EDFF7E0E9AA6}" type="slidenum">
              <a:rPr kumimoji="1" lang="en-US" altLang="zh-CN" sz="1400">
                <a:latin typeface="Times New Roman" pitchFamily="18" charset="0"/>
                <a:ea typeface="宋体" pitchFamily="2" charset="-122"/>
              </a:rPr>
              <a:pPr algn="r"/>
              <a:t>1</a:t>
            </a:fld>
            <a:endParaRPr kumimoji="1" lang="en-US" altLang="zh-CN" sz="1400">
              <a:latin typeface="Times New Roman" pitchFamily="18" charset="0"/>
              <a:ea typeface="宋体" pitchFamily="2" charset="-122"/>
            </a:endParaRPr>
          </a:p>
        </p:txBody>
      </p:sp>
      <p:sp>
        <p:nvSpPr>
          <p:cNvPr id="8207" name="Rectangle 22"/>
          <p:cNvSpPr>
            <a:spLocks noChangeArrowheads="1"/>
          </p:cNvSpPr>
          <p:nvPr/>
        </p:nvSpPr>
        <p:spPr bwMode="auto">
          <a:xfrm>
            <a:off x="3714750" y="38100"/>
            <a:ext cx="1928813" cy="396875"/>
          </a:xfrm>
          <a:prstGeom prst="rect">
            <a:avLst/>
          </a:prstGeom>
          <a:noFill/>
          <a:ln w="9525">
            <a:noFill/>
            <a:miter lim="800000"/>
            <a:headEnd/>
            <a:tailEnd/>
          </a:ln>
        </p:spPr>
        <p:txBody>
          <a:bodyPr>
            <a:spAutoFit/>
          </a:bodyPr>
          <a:lstStyle/>
          <a:p>
            <a:pPr algn="dist"/>
            <a:r>
              <a:rPr kumimoji="1" lang="zh-CN" altLang="en-US" sz="2000" b="1">
                <a:solidFill>
                  <a:srgbClr val="CC0000"/>
                </a:solidFill>
                <a:latin typeface="华文行楷" pitchFamily="2" charset="-122"/>
              </a:rPr>
              <a:t>基层管理实务</a:t>
            </a:r>
          </a:p>
        </p:txBody>
      </p:sp>
    </p:spTree>
  </p:cSld>
  <p:clrMapOvr>
    <a:masterClrMapping/>
  </p:clrMapOvr>
  <p:transition spd="slow">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206992"/>
            <a:ext cx="5004048" cy="7064992"/>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627" y="0"/>
            <a:ext cx="4578844" cy="6858000"/>
          </a:xfrm>
          <a:prstGeom prst="rect">
            <a:avLst/>
          </a:prstGeom>
        </p:spPr>
      </p:pic>
      <p:pic>
        <p:nvPicPr>
          <p:cNvPr id="7" name="图片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50" y="3140968"/>
            <a:ext cx="9144000" cy="3717032"/>
          </a:xfrm>
          <a:prstGeom prst="rect">
            <a:avLst/>
          </a:prstGeom>
        </p:spPr>
      </p:pic>
      <p:sp>
        <p:nvSpPr>
          <p:cNvPr id="6" name="矩形 5"/>
          <p:cNvSpPr/>
          <p:nvPr/>
        </p:nvSpPr>
        <p:spPr>
          <a:xfrm>
            <a:off x="35496" y="4221088"/>
            <a:ext cx="8712968" cy="1138773"/>
          </a:xfrm>
          <a:prstGeom prst="rect">
            <a:avLst/>
          </a:prstGeom>
          <a:noFill/>
          <a:effectLst>
            <a:glow rad="127000">
              <a:srgbClr val="C00000"/>
            </a:glow>
            <a:innerShdw dist="50800" dir="18900000">
              <a:srgbClr val="FF0000"/>
            </a:innerShdw>
          </a:effectLst>
        </p:spPr>
        <p:txBody>
          <a:bodyPr wrap="square" lIns="91440" tIns="45720" rIns="91440" bIns="45720">
            <a:spAutoFit/>
          </a:bodyPr>
          <a:lstStyle/>
          <a:p>
            <a:pPr algn="ctr"/>
            <a:r>
              <a:rPr lang="zh-CN" altLang="en-US" sz="3400" dirty="0" smtClean="0">
                <a:ln w="22225">
                  <a:solidFill>
                    <a:srgbClr val="EA157A"/>
                  </a:solidFill>
                  <a:prstDash val="solid"/>
                </a:ln>
                <a:solidFill>
                  <a:srgbClr val="C00000"/>
                </a:solidFill>
                <a:latin typeface="迷你简卡通" panose="03000509000000000000" pitchFamily="65" charset="-122"/>
                <a:ea typeface="迷你简卡通" panose="03000509000000000000" pitchFamily="65" charset="-122"/>
              </a:rPr>
              <a:t>责任落地是系统工程</a:t>
            </a:r>
            <a:endParaRPr lang="en-US" altLang="zh-CN" sz="3400" dirty="0" smtClean="0">
              <a:ln w="22225">
                <a:solidFill>
                  <a:srgbClr val="EA157A"/>
                </a:solidFill>
                <a:prstDash val="solid"/>
              </a:ln>
              <a:solidFill>
                <a:srgbClr val="C00000"/>
              </a:solidFill>
              <a:latin typeface="迷你简卡通" panose="03000509000000000000" pitchFamily="65" charset="-122"/>
              <a:ea typeface="迷你简卡通" panose="03000509000000000000" pitchFamily="65" charset="-122"/>
            </a:endParaRPr>
          </a:p>
          <a:p>
            <a:pPr algn="ctr"/>
            <a:r>
              <a:rPr lang="zh-CN" altLang="en-US" sz="3400" dirty="0">
                <a:ln w="22225">
                  <a:solidFill>
                    <a:srgbClr val="EA157A"/>
                  </a:solidFill>
                  <a:prstDash val="solid"/>
                </a:ln>
                <a:solidFill>
                  <a:srgbClr val="C00000"/>
                </a:solidFill>
                <a:latin typeface="迷你简卡通" panose="03000509000000000000" pitchFamily="65" charset="-122"/>
                <a:ea typeface="迷你简卡通" panose="03000509000000000000" pitchFamily="65" charset="-122"/>
              </a:rPr>
              <a:t>有</a:t>
            </a:r>
            <a:r>
              <a:rPr lang="zh-CN" altLang="en-US" sz="3400" dirty="0" smtClean="0">
                <a:ln w="22225">
                  <a:solidFill>
                    <a:srgbClr val="EA157A"/>
                  </a:solidFill>
                  <a:prstDash val="solid"/>
                </a:ln>
                <a:solidFill>
                  <a:srgbClr val="C00000"/>
                </a:solidFill>
                <a:latin typeface="迷你简卡通" panose="03000509000000000000" pitchFamily="65" charset="-122"/>
                <a:ea typeface="迷你简卡通" panose="03000509000000000000" pitchFamily="65" charset="-122"/>
              </a:rPr>
              <a:t>分区、有人管、有标准、有记录、有激励</a:t>
            </a:r>
            <a:endParaRPr lang="zh-CN" altLang="en-US" sz="3400" dirty="0">
              <a:ln w="22225">
                <a:solidFill>
                  <a:srgbClr val="EA157A"/>
                </a:solidFill>
                <a:prstDash val="solid"/>
              </a:ln>
              <a:solidFill>
                <a:srgbClr val="C00000"/>
              </a:solidFill>
              <a:latin typeface="迷你简卡通" panose="03000509000000000000" pitchFamily="65" charset="-122"/>
              <a:ea typeface="迷你简卡通" panose="03000509000000000000" pitchFamily="65" charset="-122"/>
            </a:endParaRPr>
          </a:p>
        </p:txBody>
      </p:sp>
    </p:spTree>
    <p:extLst>
      <p:ext uri="{BB962C8B-B14F-4D97-AF65-F5344CB8AC3E}">
        <p14:creationId xmlns:p14="http://schemas.microsoft.com/office/powerpoint/2010/main" val="2152705863"/>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31440"/>
            <a:ext cx="9144000" cy="5915102"/>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3" y="2206253"/>
            <a:ext cx="9144000" cy="5482994"/>
          </a:xfrm>
          <a:prstGeom prst="rect">
            <a:avLst/>
          </a:prstGeom>
        </p:spPr>
      </p:pic>
      <p:pic>
        <p:nvPicPr>
          <p:cNvPr id="7" name="图片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6" y="5085184"/>
            <a:ext cx="9144000" cy="5484831"/>
          </a:xfrm>
          <a:prstGeom prst="rect">
            <a:avLst/>
          </a:prstGeom>
        </p:spPr>
      </p:pic>
      <p:sp>
        <p:nvSpPr>
          <p:cNvPr id="8" name="圆角矩形 7"/>
          <p:cNvSpPr/>
          <p:nvPr/>
        </p:nvSpPr>
        <p:spPr>
          <a:xfrm>
            <a:off x="1691680" y="0"/>
            <a:ext cx="7128792" cy="1125538"/>
          </a:xfrm>
          <a:prstGeom prst="roundRect">
            <a:avLst/>
          </a:prstGeom>
          <a:noFill/>
          <a:ln w="952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圆角矩形 8"/>
          <p:cNvSpPr/>
          <p:nvPr/>
        </p:nvSpPr>
        <p:spPr>
          <a:xfrm>
            <a:off x="-107443" y="2736560"/>
            <a:ext cx="8580389" cy="1628544"/>
          </a:xfrm>
          <a:prstGeom prst="roundRect">
            <a:avLst/>
          </a:prstGeom>
          <a:noFill/>
          <a:ln w="952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0" name="圆角矩形 9"/>
          <p:cNvSpPr/>
          <p:nvPr/>
        </p:nvSpPr>
        <p:spPr>
          <a:xfrm>
            <a:off x="2699792" y="5733256"/>
            <a:ext cx="4680520" cy="1008906"/>
          </a:xfrm>
          <a:prstGeom prst="roundRect">
            <a:avLst/>
          </a:prstGeom>
          <a:noFill/>
          <a:ln w="952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1922893489"/>
      </p:ext>
    </p:extLst>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课程满意度测评</a:t>
            </a:r>
            <a:endParaRPr lang="zh-CN" altLang="en-US" dirty="0"/>
          </a:p>
        </p:txBody>
      </p:sp>
      <p:sp>
        <p:nvSpPr>
          <p:cNvPr id="3" name="内容占位符 2"/>
          <p:cNvSpPr>
            <a:spLocks noGrp="1"/>
          </p:cNvSpPr>
          <p:nvPr>
            <p:ph idx="1"/>
          </p:nvPr>
        </p:nvSpPr>
        <p:spPr>
          <a:xfrm>
            <a:off x="1" y="1388300"/>
            <a:ext cx="4283968" cy="6073147"/>
          </a:xfrm>
        </p:spPr>
        <p:txBody>
          <a:bodyPr/>
          <a:lstStyle/>
          <a:p>
            <a:r>
              <a:rPr lang="en-US" altLang="zh-CN" sz="2000" dirty="0">
                <a:solidFill>
                  <a:srgbClr val="FF0000"/>
                </a:solidFill>
                <a:latin typeface="华文中宋" panose="02010600040101010101" pitchFamily="2" charset="-122"/>
                <a:ea typeface="华文中宋" panose="02010600040101010101" pitchFamily="2" charset="-122"/>
              </a:rPr>
              <a:t>1 </a:t>
            </a:r>
            <a:r>
              <a:rPr lang="zh-CN" altLang="zh-CN" sz="2000" dirty="0">
                <a:solidFill>
                  <a:srgbClr val="FF0000"/>
                </a:solidFill>
                <a:latin typeface="华文中宋" panose="02010600040101010101" pitchFamily="2" charset="-122"/>
                <a:ea typeface="华文中宋" panose="02010600040101010101" pitchFamily="2" charset="-122"/>
              </a:rPr>
              <a:t>课程满意度测评</a:t>
            </a:r>
          </a:p>
          <a:p>
            <a:pPr lvl="0"/>
            <a:r>
              <a:rPr lang="zh-CN" altLang="zh-CN" sz="2000" b="0" dirty="0" smtClean="0">
                <a:latin typeface="华文中宋" panose="02010600040101010101" pitchFamily="2" charset="-122"/>
                <a:ea typeface="华文中宋" panose="02010600040101010101" pitchFamily="2" charset="-122"/>
              </a:rPr>
              <a:t>课程</a:t>
            </a:r>
            <a:r>
              <a:rPr lang="zh-CN" altLang="zh-CN" sz="2000" b="0" dirty="0">
                <a:latin typeface="华文中宋" panose="02010600040101010101" pitchFamily="2" charset="-122"/>
                <a:ea typeface="华文中宋" panose="02010600040101010101" pitchFamily="2" charset="-122"/>
              </a:rPr>
              <a:t>目标的明确性</a:t>
            </a:r>
          </a:p>
          <a:p>
            <a:pPr lvl="0"/>
            <a:r>
              <a:rPr lang="zh-CN" altLang="zh-CN" sz="2000" b="0" dirty="0">
                <a:latin typeface="华文中宋" panose="02010600040101010101" pitchFamily="2" charset="-122"/>
                <a:ea typeface="华文中宋" panose="02010600040101010101" pitchFamily="2" charset="-122"/>
              </a:rPr>
              <a:t>课程整体架构的合理性</a:t>
            </a:r>
          </a:p>
          <a:p>
            <a:pPr lvl="0"/>
            <a:r>
              <a:rPr lang="zh-CN" altLang="zh-CN" sz="2000" b="0" dirty="0">
                <a:latin typeface="华文中宋" panose="02010600040101010101" pitchFamily="2" charset="-122"/>
                <a:ea typeface="华文中宋" panose="02010600040101010101" pitchFamily="2" charset="-122"/>
              </a:rPr>
              <a:t>培训内容的前后连贯性</a:t>
            </a:r>
          </a:p>
          <a:p>
            <a:pPr lvl="0"/>
            <a:r>
              <a:rPr lang="zh-CN" altLang="zh-CN" sz="2000" b="0" dirty="0">
                <a:latin typeface="华文中宋" panose="02010600040101010101" pitchFamily="2" charset="-122"/>
                <a:ea typeface="华文中宋" panose="02010600040101010101" pitchFamily="2" charset="-122"/>
              </a:rPr>
              <a:t>案例和理论的比例分配的恰当性</a:t>
            </a:r>
          </a:p>
          <a:p>
            <a:pPr lvl="0"/>
            <a:r>
              <a:rPr lang="zh-CN" altLang="zh-CN" sz="2000" b="0" dirty="0">
                <a:latin typeface="华文中宋" panose="02010600040101010101" pitchFamily="2" charset="-122"/>
                <a:ea typeface="华文中宋" panose="02010600040101010101" pitchFamily="2" charset="-122"/>
              </a:rPr>
              <a:t>案例的丰富程度</a:t>
            </a:r>
          </a:p>
          <a:p>
            <a:pPr lvl="0"/>
            <a:r>
              <a:rPr lang="zh-CN" altLang="zh-CN" sz="2000" b="0" dirty="0">
                <a:latin typeface="华文中宋" panose="02010600040101010101" pitchFamily="2" charset="-122"/>
                <a:ea typeface="华文中宋" panose="02010600040101010101" pitchFamily="2" charset="-122"/>
              </a:rPr>
              <a:t>培训内容的</a:t>
            </a:r>
            <a:r>
              <a:rPr lang="zh-CN" altLang="zh-CN" sz="2000" b="0" dirty="0" smtClean="0">
                <a:latin typeface="华文中宋" panose="02010600040101010101" pitchFamily="2" charset="-122"/>
                <a:ea typeface="华文中宋" panose="02010600040101010101" pitchFamily="2" charset="-122"/>
              </a:rPr>
              <a:t>科学性</a:t>
            </a:r>
            <a:r>
              <a:rPr lang="zh-CN" altLang="en-US" sz="2000" b="0" dirty="0" smtClean="0">
                <a:latin typeface="华文中宋" panose="02010600040101010101" pitchFamily="2" charset="-122"/>
                <a:ea typeface="华文中宋" panose="02010600040101010101" pitchFamily="2" charset="-122"/>
              </a:rPr>
              <a:t>与</a:t>
            </a:r>
            <a:r>
              <a:rPr lang="zh-CN" altLang="zh-CN" sz="2000" b="0" dirty="0" smtClean="0">
                <a:latin typeface="华文中宋" panose="02010600040101010101" pitchFamily="2" charset="-122"/>
                <a:ea typeface="华文中宋" panose="02010600040101010101" pitchFamily="2" charset="-122"/>
              </a:rPr>
              <a:t>实用性</a:t>
            </a:r>
            <a:endParaRPr lang="zh-CN" altLang="zh-CN" sz="2000" b="0" dirty="0">
              <a:latin typeface="华文中宋" panose="02010600040101010101" pitchFamily="2" charset="-122"/>
              <a:ea typeface="华文中宋" panose="02010600040101010101" pitchFamily="2" charset="-122"/>
            </a:endParaRPr>
          </a:p>
          <a:p>
            <a:pPr lvl="0"/>
            <a:r>
              <a:rPr lang="zh-CN" altLang="zh-CN" sz="2000" b="0" dirty="0">
                <a:latin typeface="华文中宋" panose="02010600040101010101" pitchFamily="2" charset="-122"/>
                <a:ea typeface="华文中宋" panose="02010600040101010101" pitchFamily="2" charset="-122"/>
              </a:rPr>
              <a:t>培训内容的记忆程度</a:t>
            </a:r>
          </a:p>
          <a:p>
            <a:pPr lvl="0"/>
            <a:r>
              <a:rPr lang="zh-CN" altLang="zh-CN" sz="2000" b="0" dirty="0">
                <a:latin typeface="华文中宋" panose="02010600040101010101" pitchFamily="2" charset="-122"/>
                <a:ea typeface="华文中宋" panose="02010600040101010101" pitchFamily="2" charset="-122"/>
              </a:rPr>
              <a:t>对培训观点的认同程度</a:t>
            </a:r>
          </a:p>
          <a:p>
            <a:pPr lvl="0"/>
            <a:r>
              <a:rPr lang="zh-CN" altLang="zh-CN" sz="2000" b="0" dirty="0">
                <a:latin typeface="华文中宋" panose="02010600040101010101" pitchFamily="2" charset="-122"/>
                <a:ea typeface="华文中宋" panose="02010600040101010101" pitchFamily="2" charset="-122"/>
              </a:rPr>
              <a:t>培训内容满足需求的程度</a:t>
            </a:r>
          </a:p>
          <a:p>
            <a:pPr marL="266700" indent="90488"/>
            <a:r>
              <a:rPr lang="en-US" altLang="zh-CN" sz="2000" dirty="0">
                <a:solidFill>
                  <a:srgbClr val="FF0000"/>
                </a:solidFill>
                <a:latin typeface="华文中宋" panose="02010600040101010101" pitchFamily="2" charset="-122"/>
                <a:ea typeface="华文中宋" panose="02010600040101010101" pitchFamily="2" charset="-122"/>
              </a:rPr>
              <a:t>2 </a:t>
            </a:r>
            <a:r>
              <a:rPr lang="zh-CN" altLang="zh-CN" sz="2000" dirty="0">
                <a:solidFill>
                  <a:srgbClr val="FF0000"/>
                </a:solidFill>
                <a:latin typeface="华文中宋" panose="02010600040101010101" pitchFamily="2" charset="-122"/>
                <a:ea typeface="华文中宋" panose="02010600040101010101" pitchFamily="2" charset="-122"/>
              </a:rPr>
              <a:t>培训师</a:t>
            </a:r>
          </a:p>
          <a:p>
            <a:pPr indent="357188"/>
            <a:r>
              <a:rPr lang="zh-CN" altLang="zh-CN" sz="2000" b="0" dirty="0">
                <a:latin typeface="华文中宋" panose="02010600040101010101" pitchFamily="2" charset="-122"/>
                <a:ea typeface="华文中宋" panose="02010600040101010101" pitchFamily="2" charset="-122"/>
              </a:rPr>
              <a:t>专业能力</a:t>
            </a:r>
            <a:r>
              <a:rPr lang="zh-CN" altLang="en-US" sz="2000" b="0" dirty="0">
                <a:latin typeface="华文中宋" panose="02010600040101010101" pitchFamily="2" charset="-122"/>
                <a:ea typeface="华文中宋" panose="02010600040101010101" pitchFamily="2" charset="-122"/>
              </a:rPr>
              <a:t>、</a:t>
            </a:r>
            <a:r>
              <a:rPr lang="zh-CN" altLang="zh-CN" sz="2000" b="0" dirty="0">
                <a:latin typeface="华文中宋" panose="02010600040101010101" pitchFamily="2" charset="-122"/>
                <a:ea typeface="华文中宋" panose="02010600040101010101" pitchFamily="2" charset="-122"/>
              </a:rPr>
              <a:t>备课</a:t>
            </a:r>
            <a:r>
              <a:rPr lang="zh-CN" altLang="zh-CN" sz="2000" b="0" dirty="0" smtClean="0">
                <a:latin typeface="华文中宋" panose="02010600040101010101" pitchFamily="2" charset="-122"/>
                <a:ea typeface="华文中宋" panose="02010600040101010101" pitchFamily="2" charset="-122"/>
              </a:rPr>
              <a:t>情况</a:t>
            </a:r>
            <a:r>
              <a:rPr lang="zh-CN" altLang="en-US" sz="2000" b="0" dirty="0" smtClean="0">
                <a:latin typeface="华文中宋" panose="02010600040101010101" pitchFamily="2" charset="-122"/>
                <a:ea typeface="华文中宋" panose="02010600040101010101" pitchFamily="2" charset="-122"/>
              </a:rPr>
              <a:t>、</a:t>
            </a:r>
            <a:r>
              <a:rPr lang="zh-CN" altLang="zh-CN" sz="2000" b="0" dirty="0" smtClean="0">
                <a:latin typeface="华文中宋" panose="02010600040101010101" pitchFamily="2" charset="-122"/>
                <a:ea typeface="华文中宋" panose="02010600040101010101" pitchFamily="2" charset="-122"/>
              </a:rPr>
              <a:t>主题</a:t>
            </a:r>
            <a:r>
              <a:rPr lang="zh-CN" altLang="zh-CN" sz="2000" b="0" dirty="0">
                <a:latin typeface="华文中宋" panose="02010600040101010101" pitchFamily="2" charset="-122"/>
                <a:ea typeface="华文中宋" panose="02010600040101010101" pitchFamily="2" charset="-122"/>
              </a:rPr>
              <a:t>把握</a:t>
            </a:r>
            <a:r>
              <a:rPr lang="zh-CN" altLang="en-US" sz="2000" b="0" dirty="0">
                <a:latin typeface="华文中宋" panose="02010600040101010101" pitchFamily="2" charset="-122"/>
                <a:ea typeface="华文中宋" panose="02010600040101010101" pitchFamily="2" charset="-122"/>
              </a:rPr>
              <a:t>、</a:t>
            </a:r>
            <a:r>
              <a:rPr lang="zh-CN" altLang="zh-CN" sz="2000" b="0" dirty="0">
                <a:latin typeface="华文中宋" panose="02010600040101010101" pitchFamily="2" charset="-122"/>
                <a:ea typeface="华文中宋" panose="02010600040101010101" pitchFamily="2" charset="-122"/>
              </a:rPr>
              <a:t>讲课</a:t>
            </a:r>
            <a:r>
              <a:rPr lang="zh-CN" altLang="zh-CN" sz="2000" b="0" dirty="0" smtClean="0">
                <a:latin typeface="华文中宋" panose="02010600040101010101" pitchFamily="2" charset="-122"/>
                <a:ea typeface="华文中宋" panose="02010600040101010101" pitchFamily="2" charset="-122"/>
              </a:rPr>
              <a:t>技巧</a:t>
            </a:r>
            <a:r>
              <a:rPr lang="zh-CN" altLang="en-US" sz="2000" b="0" dirty="0" smtClean="0">
                <a:latin typeface="华文中宋" panose="02010600040101010101" pitchFamily="2" charset="-122"/>
                <a:ea typeface="华文中宋" panose="02010600040101010101" pitchFamily="2" charset="-122"/>
              </a:rPr>
              <a:t>、</a:t>
            </a:r>
            <a:r>
              <a:rPr lang="zh-CN" altLang="zh-CN" sz="2000" b="0" dirty="0" smtClean="0">
                <a:latin typeface="华文中宋" panose="02010600040101010101" pitchFamily="2" charset="-122"/>
                <a:ea typeface="华文中宋" panose="02010600040101010101" pitchFamily="2" charset="-122"/>
              </a:rPr>
              <a:t>逻辑思维</a:t>
            </a:r>
            <a:r>
              <a:rPr lang="zh-CN" altLang="en-US" sz="2000" b="0" dirty="0">
                <a:latin typeface="华文中宋" panose="02010600040101010101" pitchFamily="2" charset="-122"/>
                <a:ea typeface="华文中宋" panose="02010600040101010101" pitchFamily="2" charset="-122"/>
              </a:rPr>
              <a:t>、</a:t>
            </a:r>
            <a:r>
              <a:rPr lang="zh-CN" altLang="zh-CN" sz="2000" b="0" dirty="0">
                <a:latin typeface="华文中宋" panose="02010600040101010101" pitchFamily="2" charset="-122"/>
                <a:ea typeface="华文中宋" panose="02010600040101010101" pitchFamily="2" charset="-122"/>
              </a:rPr>
              <a:t>表达</a:t>
            </a:r>
            <a:r>
              <a:rPr lang="zh-CN" altLang="zh-CN" sz="2000" b="0" dirty="0" smtClean="0">
                <a:latin typeface="华文中宋" panose="02010600040101010101" pitchFamily="2" charset="-122"/>
                <a:ea typeface="华文中宋" panose="02010600040101010101" pitchFamily="2" charset="-122"/>
              </a:rPr>
              <a:t>能力</a:t>
            </a:r>
            <a:r>
              <a:rPr lang="zh-CN" altLang="en-US" sz="2000" b="0" dirty="0" smtClean="0">
                <a:latin typeface="华文中宋" panose="02010600040101010101" pitchFamily="2" charset="-122"/>
                <a:ea typeface="华文中宋" panose="02010600040101010101" pitchFamily="2" charset="-122"/>
              </a:rPr>
              <a:t>、</a:t>
            </a:r>
            <a:r>
              <a:rPr lang="zh-CN" altLang="zh-CN" sz="2000" b="0" dirty="0" smtClean="0">
                <a:latin typeface="华文中宋" panose="02010600040101010101" pitchFamily="2" charset="-122"/>
                <a:ea typeface="华文中宋" panose="02010600040101010101" pitchFamily="2" charset="-122"/>
              </a:rPr>
              <a:t>语言</a:t>
            </a:r>
            <a:r>
              <a:rPr lang="zh-CN" altLang="zh-CN" sz="2000" b="0" dirty="0">
                <a:latin typeface="华文中宋" panose="02010600040101010101" pitchFamily="2" charset="-122"/>
                <a:ea typeface="华文中宋" panose="02010600040101010101" pitchFamily="2" charset="-122"/>
              </a:rPr>
              <a:t>清晰度</a:t>
            </a:r>
            <a:r>
              <a:rPr lang="zh-CN" altLang="en-US" sz="2000" b="0" dirty="0">
                <a:latin typeface="华文中宋" panose="02010600040101010101" pitchFamily="2" charset="-122"/>
                <a:ea typeface="华文中宋" panose="02010600040101010101" pitchFamily="2" charset="-122"/>
              </a:rPr>
              <a:t>、</a:t>
            </a:r>
            <a:r>
              <a:rPr lang="zh-CN" altLang="zh-CN" sz="2000" b="0" dirty="0">
                <a:latin typeface="华文中宋" panose="02010600040101010101" pitchFamily="2" charset="-122"/>
                <a:ea typeface="华文中宋" panose="02010600040101010101" pitchFamily="2" charset="-122"/>
              </a:rPr>
              <a:t>仪态举止</a:t>
            </a:r>
          </a:p>
          <a:p>
            <a:endParaRPr lang="zh-CN" altLang="en-US" sz="2000" b="0" dirty="0">
              <a:latin typeface="华文中宋" panose="02010600040101010101" pitchFamily="2" charset="-122"/>
              <a:ea typeface="华文中宋" panose="02010600040101010101" pitchFamily="2" charset="-122"/>
            </a:endParaRPr>
          </a:p>
        </p:txBody>
      </p:sp>
      <p:sp>
        <p:nvSpPr>
          <p:cNvPr id="4" name="文本框 3"/>
          <p:cNvSpPr txBox="1"/>
          <p:nvPr/>
        </p:nvSpPr>
        <p:spPr>
          <a:xfrm>
            <a:off x="4283968" y="1412776"/>
            <a:ext cx="4860032" cy="5324535"/>
          </a:xfrm>
          <a:prstGeom prst="rect">
            <a:avLst/>
          </a:prstGeom>
          <a:noFill/>
        </p:spPr>
        <p:txBody>
          <a:bodyPr wrap="square" rtlCol="0">
            <a:spAutoFit/>
          </a:bodyPr>
          <a:lstStyle/>
          <a:p>
            <a:pPr marL="266700" indent="266700" algn="just">
              <a:spcAft>
                <a:spcPts val="0"/>
              </a:spcAft>
            </a:pPr>
            <a:r>
              <a:rPr lang="en-US" altLang="zh-CN" sz="2000" b="1" kern="100" dirty="0" smtClean="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3 </a:t>
            </a:r>
            <a:r>
              <a:rPr lang="zh-CN"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课件</a:t>
            </a:r>
          </a:p>
          <a:p>
            <a:pPr marL="266700" indent="266700" algn="just">
              <a:spcAft>
                <a:spcPts val="0"/>
              </a:spcAft>
            </a:pP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完整性</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清晰性</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适宜性</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深浅</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度</a:t>
            </a:r>
          </a:p>
          <a:p>
            <a:pPr marL="266700" indent="266700" algn="just">
              <a:spcAft>
                <a:spcPts val="0"/>
              </a:spcAft>
            </a:pPr>
            <a:r>
              <a:rPr lang="en-US"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4 </a:t>
            </a:r>
            <a:r>
              <a:rPr lang="zh-CN"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授课方法</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授课</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速度</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对</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学员状态的</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把握</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对</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维持学员兴趣的</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能力</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发问</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及讨论的</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能力</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课件</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演示</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水平</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讲课</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与课件的结合程度</a:t>
            </a:r>
          </a:p>
          <a:p>
            <a:pPr marL="266700" indent="266700" algn="just">
              <a:spcAft>
                <a:spcPts val="0"/>
              </a:spcAft>
            </a:pPr>
            <a:r>
              <a:rPr lang="en-US"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5 </a:t>
            </a:r>
            <a:r>
              <a:rPr lang="zh-CN"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组织安排</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时间</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安排</a:t>
            </a:r>
            <a:r>
              <a:rPr lang="zh-CN" altLang="en-US"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zh-CN" sz="2000" kern="1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教室</a:t>
            </a: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安排</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信息发布渠道和广告宣传到位的程度</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各种教具准备完善程度</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学习材料和课件的准备程度</a:t>
            </a:r>
          </a:p>
          <a:p>
            <a:pPr marL="266700" indent="266700" algn="just">
              <a:spcAft>
                <a:spcPts val="0"/>
              </a:spcAft>
            </a:pPr>
            <a:r>
              <a:rPr lang="en-US"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6 </a:t>
            </a:r>
            <a:r>
              <a:rPr lang="zh-CN" altLang="zh-CN" sz="2000" b="1" kern="100"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综合评价</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对本次课程选题感兴趣的程度</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对本次培训的期望程度</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培训效果与预期相比</a:t>
            </a:r>
          </a:p>
          <a:p>
            <a:pPr marL="266700" indent="266700" algn="just">
              <a:spcAft>
                <a:spcPts val="0"/>
              </a:spcAft>
            </a:pPr>
            <a:r>
              <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对本次培训的综合评价</a:t>
            </a:r>
          </a:p>
          <a:p>
            <a:pPr marL="266700" indent="266700" algn="just">
              <a:spcAft>
                <a:spcPts val="0"/>
              </a:spcAft>
            </a:pPr>
            <a:r>
              <a:rPr lang="en-US"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 </a:t>
            </a:r>
            <a:endParaRPr lang="zh-CN" altLang="zh-CN" sz="2000" kern="100"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cxnSp>
        <p:nvCxnSpPr>
          <p:cNvPr id="6" name="直接连接符 5"/>
          <p:cNvCxnSpPr/>
          <p:nvPr/>
        </p:nvCxnSpPr>
        <p:spPr>
          <a:xfrm flipH="1">
            <a:off x="4355976" y="1412776"/>
            <a:ext cx="31510" cy="4968552"/>
          </a:xfrm>
          <a:prstGeom prst="line">
            <a:avLst/>
          </a:prstGeom>
          <a:ln w="984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44277"/>
      </p:ext>
    </p:extLst>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培训满意度调查</a:t>
            </a:r>
            <a:endParaRPr lang="zh-CN" altLang="en-US" dirty="0"/>
          </a:p>
        </p:txBody>
      </p:sp>
      <p:sp>
        <p:nvSpPr>
          <p:cNvPr id="3" name="内容占位符 2"/>
          <p:cNvSpPr>
            <a:spLocks noGrp="1"/>
          </p:cNvSpPr>
          <p:nvPr>
            <p:ph idx="1"/>
          </p:nvPr>
        </p:nvSpPr>
        <p:spPr>
          <a:xfrm>
            <a:off x="179512" y="1423318"/>
            <a:ext cx="8639745" cy="4525962"/>
          </a:xfrm>
        </p:spPr>
        <p:txBody>
          <a:bodyPr/>
          <a:lstStyle/>
          <a:p>
            <a:r>
              <a:rPr lang="zh-CN" altLang="zh-CN" sz="2400" dirty="0">
                <a:solidFill>
                  <a:srgbClr val="FF0000"/>
                </a:solidFill>
                <a:latin typeface="华文中宋" panose="02010600040101010101" pitchFamily="2" charset="-122"/>
                <a:ea typeface="华文中宋" panose="02010600040101010101" pitchFamily="2" charset="-122"/>
              </a:rPr>
              <a:t>综合</a:t>
            </a:r>
            <a:r>
              <a:rPr lang="zh-CN" altLang="zh-CN" sz="2400" dirty="0" smtClean="0">
                <a:solidFill>
                  <a:srgbClr val="FF0000"/>
                </a:solidFill>
                <a:latin typeface="华文中宋" panose="02010600040101010101" pitchFamily="2" charset="-122"/>
                <a:ea typeface="华文中宋" panose="02010600040101010101" pitchFamily="2" charset="-122"/>
              </a:rPr>
              <a:t>评价</a:t>
            </a:r>
            <a:r>
              <a:rPr lang="zh-CN" altLang="en-US" sz="2400" b="0" dirty="0">
                <a:solidFill>
                  <a:srgbClr val="FF0000"/>
                </a:solidFill>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对</a:t>
            </a:r>
            <a:r>
              <a:rPr lang="zh-CN" altLang="zh-CN" sz="2400" b="0" dirty="0">
                <a:latin typeface="华文中宋" panose="02010600040101010101" pitchFamily="2" charset="-122"/>
                <a:ea typeface="华文中宋" panose="02010600040101010101" pitchFamily="2" charset="-122"/>
              </a:rPr>
              <a:t>本次培训的总体评价</a:t>
            </a:r>
          </a:p>
          <a:p>
            <a:r>
              <a:rPr lang="zh-CN" altLang="zh-CN" sz="2400" dirty="0">
                <a:solidFill>
                  <a:srgbClr val="FF0000"/>
                </a:solidFill>
                <a:latin typeface="华文中宋" panose="02010600040101010101" pitchFamily="2" charset="-122"/>
                <a:ea typeface="华文中宋" panose="02010600040101010101" pitchFamily="2" charset="-122"/>
              </a:rPr>
              <a:t>关于课程</a:t>
            </a:r>
          </a:p>
          <a:p>
            <a:r>
              <a:rPr lang="zh-CN" altLang="zh-CN" sz="2400" b="0" dirty="0" smtClean="0">
                <a:latin typeface="华文中宋" panose="02010600040101010101" pitchFamily="2" charset="-122"/>
                <a:ea typeface="华文中宋" panose="02010600040101010101" pitchFamily="2" charset="-122"/>
              </a:rPr>
              <a:t>实用性</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系统性</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培训</a:t>
            </a:r>
            <a:r>
              <a:rPr lang="zh-CN" altLang="zh-CN" sz="2400" b="0" dirty="0">
                <a:latin typeface="华文中宋" panose="02010600040101010101" pitchFamily="2" charset="-122"/>
                <a:ea typeface="华文中宋" panose="02010600040101010101" pitchFamily="2" charset="-122"/>
              </a:rPr>
              <a:t>目标达到的</a:t>
            </a:r>
            <a:r>
              <a:rPr lang="zh-CN" altLang="zh-CN" sz="2400" b="0" dirty="0" smtClean="0">
                <a:latin typeface="华文中宋" panose="02010600040101010101" pitchFamily="2" charset="-122"/>
                <a:ea typeface="华文中宋" panose="02010600040101010101" pitchFamily="2" charset="-122"/>
              </a:rPr>
              <a:t>程度</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时间</a:t>
            </a:r>
            <a:r>
              <a:rPr lang="zh-CN" altLang="zh-CN" sz="2400" b="0" dirty="0">
                <a:latin typeface="华文中宋" panose="02010600040101010101" pitchFamily="2" charset="-122"/>
                <a:ea typeface="华文中宋" panose="02010600040101010101" pitchFamily="2" charset="-122"/>
              </a:rPr>
              <a:t>安排的合理性</a:t>
            </a:r>
          </a:p>
          <a:p>
            <a:r>
              <a:rPr lang="zh-CN" altLang="zh-CN" sz="2400" b="0" dirty="0">
                <a:latin typeface="华文中宋" panose="02010600040101010101" pitchFamily="2" charset="-122"/>
                <a:ea typeface="华文中宋" panose="02010600040101010101" pitchFamily="2" charset="-122"/>
              </a:rPr>
              <a:t>能否获得不同问题的解决方法</a:t>
            </a:r>
          </a:p>
          <a:p>
            <a:r>
              <a:rPr lang="zh-CN" altLang="zh-CN" sz="2400" dirty="0">
                <a:solidFill>
                  <a:srgbClr val="FF0000"/>
                </a:solidFill>
                <a:latin typeface="华文中宋" panose="02010600040101010101" pitchFamily="2" charset="-122"/>
                <a:ea typeface="华文中宋" panose="02010600040101010101" pitchFamily="2" charset="-122"/>
              </a:rPr>
              <a:t>关于讲师</a:t>
            </a:r>
          </a:p>
          <a:p>
            <a:r>
              <a:rPr lang="zh-CN" altLang="zh-CN" sz="2400" b="0" dirty="0">
                <a:latin typeface="华文中宋" panose="02010600040101010101" pitchFamily="2" charset="-122"/>
                <a:ea typeface="华文中宋" panose="02010600040101010101" pitchFamily="2" charset="-122"/>
              </a:rPr>
              <a:t>对课程的</a:t>
            </a:r>
            <a:r>
              <a:rPr lang="zh-CN" altLang="zh-CN" sz="2400" b="0" dirty="0" smtClean="0">
                <a:latin typeface="华文中宋" panose="02010600040101010101" pitchFamily="2" charset="-122"/>
                <a:ea typeface="华文中宋" panose="02010600040101010101" pitchFamily="2" charset="-122"/>
              </a:rPr>
              <a:t>理解</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对</a:t>
            </a:r>
            <a:r>
              <a:rPr lang="zh-CN" altLang="zh-CN" sz="2400" b="0" dirty="0">
                <a:latin typeface="华文中宋" panose="02010600040101010101" pitchFamily="2" charset="-122"/>
                <a:ea typeface="华文中宋" panose="02010600040101010101" pitchFamily="2" charset="-122"/>
              </a:rPr>
              <a:t>进程控制的</a:t>
            </a:r>
            <a:r>
              <a:rPr lang="zh-CN" altLang="zh-CN" sz="2400" b="0" dirty="0" smtClean="0">
                <a:latin typeface="华文中宋" panose="02010600040101010101" pitchFamily="2" charset="-122"/>
                <a:ea typeface="华文中宋" panose="02010600040101010101" pitchFamily="2" charset="-122"/>
              </a:rPr>
              <a:t>情况</a:t>
            </a:r>
            <a:r>
              <a:rPr lang="zh-CN" altLang="en-US" sz="2400" b="0" dirty="0" smtClean="0">
                <a:latin typeface="华文中宋" panose="02010600040101010101" pitchFamily="2" charset="-122"/>
                <a:ea typeface="华文中宋" panose="02010600040101010101" pitchFamily="2" charset="-122"/>
              </a:rPr>
              <a:t>、</a:t>
            </a:r>
            <a:endParaRPr lang="en-US" altLang="zh-CN" sz="2400" b="0" dirty="0" smtClean="0">
              <a:latin typeface="华文中宋" panose="02010600040101010101" pitchFamily="2" charset="-122"/>
              <a:ea typeface="华文中宋" panose="02010600040101010101" pitchFamily="2" charset="-122"/>
            </a:endParaRPr>
          </a:p>
          <a:p>
            <a:r>
              <a:rPr lang="zh-CN" altLang="zh-CN" sz="2400" b="0" dirty="0" smtClean="0">
                <a:latin typeface="华文中宋" panose="02010600040101010101" pitchFamily="2" charset="-122"/>
                <a:ea typeface="华文中宋" panose="02010600040101010101" pitchFamily="2" charset="-122"/>
              </a:rPr>
              <a:t>能否</a:t>
            </a:r>
            <a:r>
              <a:rPr lang="zh-CN" altLang="zh-CN" sz="2400" b="0" dirty="0">
                <a:latin typeface="华文中宋" panose="02010600040101010101" pitchFamily="2" charset="-122"/>
                <a:ea typeface="华文中宋" panose="02010600040101010101" pitchFamily="2" charset="-122"/>
              </a:rPr>
              <a:t>有效地利用培训</a:t>
            </a:r>
            <a:r>
              <a:rPr lang="zh-CN" altLang="zh-CN" sz="2400" b="0" dirty="0" smtClean="0">
                <a:latin typeface="华文中宋" panose="02010600040101010101" pitchFamily="2" charset="-122"/>
                <a:ea typeface="华文中宋" panose="02010600040101010101" pitchFamily="2" charset="-122"/>
              </a:rPr>
              <a:t>资料</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回答</a:t>
            </a:r>
            <a:r>
              <a:rPr lang="zh-CN" altLang="zh-CN" sz="2400" b="0" dirty="0">
                <a:latin typeface="华文中宋" panose="02010600040101010101" pitchFamily="2" charset="-122"/>
                <a:ea typeface="华文中宋" panose="02010600040101010101" pitchFamily="2" charset="-122"/>
              </a:rPr>
              <a:t>学员问题的</a:t>
            </a:r>
            <a:r>
              <a:rPr lang="zh-CN" altLang="zh-CN" sz="2400" b="0" dirty="0" smtClean="0">
                <a:latin typeface="华文中宋" panose="02010600040101010101" pitchFamily="2" charset="-122"/>
                <a:ea typeface="华文中宋" panose="02010600040101010101" pitchFamily="2" charset="-122"/>
              </a:rPr>
              <a:t>能力</a:t>
            </a:r>
            <a:endParaRPr lang="en-US" altLang="zh-CN" sz="2400" b="0" dirty="0" smtClean="0">
              <a:latin typeface="华文中宋" panose="02010600040101010101" pitchFamily="2" charset="-122"/>
              <a:ea typeface="华文中宋" panose="02010600040101010101" pitchFamily="2" charset="-122"/>
            </a:endParaRPr>
          </a:p>
          <a:p>
            <a:r>
              <a:rPr lang="zh-CN" altLang="zh-CN" sz="2400" b="0" dirty="0" smtClean="0">
                <a:latin typeface="华文中宋" panose="02010600040101010101" pitchFamily="2" charset="-122"/>
                <a:ea typeface="华文中宋" panose="02010600040101010101" pitchFamily="2" charset="-122"/>
              </a:rPr>
              <a:t>授课</a:t>
            </a:r>
            <a:r>
              <a:rPr lang="zh-CN" altLang="zh-CN" sz="2400" b="0" dirty="0">
                <a:latin typeface="华文中宋" panose="02010600040101010101" pitchFamily="2" charset="-122"/>
                <a:ea typeface="华文中宋" panose="02010600040101010101" pitchFamily="2" charset="-122"/>
              </a:rPr>
              <a:t>逻辑性及</a:t>
            </a:r>
            <a:r>
              <a:rPr lang="zh-CN" altLang="zh-CN" sz="2400" b="0" dirty="0" smtClean="0">
                <a:latin typeface="华文中宋" panose="02010600040101010101" pitchFamily="2" charset="-122"/>
                <a:ea typeface="华文中宋" panose="02010600040101010101" pitchFamily="2" charset="-122"/>
              </a:rPr>
              <a:t>连贯性</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能否</a:t>
            </a:r>
            <a:r>
              <a:rPr lang="zh-CN" altLang="zh-CN" sz="2400" b="0" dirty="0">
                <a:latin typeface="华文中宋" panose="02010600040101010101" pitchFamily="2" charset="-122"/>
                <a:ea typeface="华文中宋" panose="02010600040101010101" pitchFamily="2" charset="-122"/>
              </a:rPr>
              <a:t>激发学员的学习</a:t>
            </a:r>
            <a:r>
              <a:rPr lang="zh-CN" altLang="zh-CN" sz="2400" b="0" dirty="0" smtClean="0">
                <a:latin typeface="华文中宋" panose="02010600040101010101" pitchFamily="2" charset="-122"/>
                <a:ea typeface="华文中宋" panose="02010600040101010101" pitchFamily="2" charset="-122"/>
              </a:rPr>
              <a:t>兴趣</a:t>
            </a:r>
            <a:endParaRPr lang="en-US" altLang="zh-CN" sz="2400" b="0" dirty="0" smtClean="0">
              <a:latin typeface="华文中宋" panose="02010600040101010101" pitchFamily="2" charset="-122"/>
              <a:ea typeface="华文中宋" panose="02010600040101010101" pitchFamily="2" charset="-122"/>
            </a:endParaRPr>
          </a:p>
          <a:p>
            <a:r>
              <a:rPr lang="zh-CN" altLang="zh-CN" sz="2400" b="0" dirty="0" smtClean="0">
                <a:latin typeface="华文中宋" panose="02010600040101010101" pitchFamily="2" charset="-122"/>
                <a:ea typeface="华文中宋" panose="02010600040101010101" pitchFamily="2" charset="-122"/>
              </a:rPr>
              <a:t>授课</a:t>
            </a:r>
            <a:r>
              <a:rPr lang="zh-CN" altLang="zh-CN" sz="2400" b="0" dirty="0">
                <a:latin typeface="华文中宋" panose="02010600040101010101" pitchFamily="2" charset="-122"/>
                <a:ea typeface="华文中宋" panose="02010600040101010101" pitchFamily="2" charset="-122"/>
              </a:rPr>
              <a:t>的</a:t>
            </a:r>
            <a:r>
              <a:rPr lang="zh-CN" altLang="zh-CN" sz="2400" b="0" dirty="0" smtClean="0">
                <a:latin typeface="华文中宋" panose="02010600040101010101" pitchFamily="2" charset="-122"/>
                <a:ea typeface="华文中宋" panose="02010600040101010101" pitchFamily="2" charset="-122"/>
              </a:rPr>
              <a:t>感染力</a:t>
            </a:r>
            <a:r>
              <a:rPr lang="zh-CN" altLang="en-US" sz="2400" b="0" dirty="0" smtClean="0">
                <a:latin typeface="华文中宋" panose="02010600040101010101" pitchFamily="2" charset="-122"/>
                <a:ea typeface="华文中宋" panose="02010600040101010101" pitchFamily="2" charset="-122"/>
              </a:rPr>
              <a:t>、</a:t>
            </a:r>
            <a:r>
              <a:rPr lang="zh-CN" altLang="zh-CN" sz="2400" b="0" dirty="0" smtClean="0">
                <a:latin typeface="华文中宋" panose="02010600040101010101" pitchFamily="2" charset="-122"/>
                <a:ea typeface="华文中宋" panose="02010600040101010101" pitchFamily="2" charset="-122"/>
              </a:rPr>
              <a:t>与</a:t>
            </a:r>
            <a:r>
              <a:rPr lang="zh-CN" altLang="zh-CN" sz="2400" b="0" dirty="0">
                <a:latin typeface="华文中宋" panose="02010600040101010101" pitchFamily="2" charset="-122"/>
                <a:ea typeface="华文中宋" panose="02010600040101010101" pitchFamily="2" charset="-122"/>
              </a:rPr>
              <a:t>学员分享知识的意愿</a:t>
            </a:r>
          </a:p>
        </p:txBody>
      </p:sp>
      <p:sp>
        <p:nvSpPr>
          <p:cNvPr id="4" name="矩形 3"/>
          <p:cNvSpPr/>
          <p:nvPr/>
        </p:nvSpPr>
        <p:spPr>
          <a:xfrm>
            <a:off x="-108520" y="6093296"/>
            <a:ext cx="9225602" cy="461665"/>
          </a:xfrm>
          <a:prstGeom prst="rect">
            <a:avLst/>
          </a:prstGeom>
          <a:noFill/>
        </p:spPr>
        <p:txBody>
          <a:bodyPr wrap="none" lIns="91440" tIns="45720" rIns="91440" bIns="45720">
            <a:spAutoFit/>
          </a:bodyPr>
          <a:lstStyle/>
          <a:p>
            <a:pPr algn="ctr"/>
            <a:r>
              <a:rPr lang="zh-CN" altLang="en-US" sz="2400" spc="50" dirty="0" smtClean="0">
                <a:ln w="0"/>
                <a:solidFill>
                  <a:srgbClr val="C00000"/>
                </a:solidFill>
                <a:effectLst>
                  <a:innerShdw blurRad="63500" dist="50800" dir="13500000">
                    <a:srgbClr val="000000">
                      <a:alpha val="50000"/>
                    </a:srgbClr>
                  </a:innerShdw>
                </a:effectLst>
              </a:rPr>
              <a:t>企业培训直、间接费用</a:t>
            </a:r>
            <a:r>
              <a:rPr lang="en-US" altLang="zh-CN" sz="2400" spc="50" dirty="0" smtClean="0">
                <a:ln w="0"/>
                <a:solidFill>
                  <a:srgbClr val="C00000"/>
                </a:solidFill>
                <a:effectLst>
                  <a:innerShdw blurRad="63500" dist="50800" dir="13500000">
                    <a:srgbClr val="000000">
                      <a:alpha val="50000"/>
                    </a:srgbClr>
                  </a:innerShdw>
                </a:effectLst>
              </a:rPr>
              <a:t>+</a:t>
            </a:r>
            <a:r>
              <a:rPr lang="zh-CN" altLang="en-US" sz="2400" spc="50" dirty="0" smtClean="0">
                <a:ln w="0"/>
                <a:solidFill>
                  <a:srgbClr val="C00000"/>
                </a:solidFill>
                <a:effectLst>
                  <a:innerShdw blurRad="63500" dist="50800" dir="13500000">
                    <a:srgbClr val="000000">
                      <a:alpha val="50000"/>
                    </a:srgbClr>
                  </a:innerShdw>
                </a:effectLst>
              </a:rPr>
              <a:t>人员停工成本</a:t>
            </a:r>
            <a:r>
              <a:rPr lang="en-US" altLang="zh-CN" sz="2400" spc="50" dirty="0" smtClean="0">
                <a:ln w="0"/>
                <a:solidFill>
                  <a:srgbClr val="C00000"/>
                </a:solidFill>
                <a:effectLst>
                  <a:innerShdw blurRad="63500" dist="50800" dir="13500000">
                    <a:srgbClr val="000000">
                      <a:alpha val="50000"/>
                    </a:srgbClr>
                  </a:innerShdw>
                </a:effectLst>
              </a:rPr>
              <a:t>+</a:t>
            </a:r>
            <a:r>
              <a:rPr lang="zh-CN" altLang="en-US" sz="2400" spc="50" dirty="0" smtClean="0">
                <a:ln w="0"/>
                <a:solidFill>
                  <a:srgbClr val="C00000"/>
                </a:solidFill>
                <a:effectLst>
                  <a:innerShdw blurRad="63500" dist="50800" dir="13500000">
                    <a:srgbClr val="000000">
                      <a:alpha val="50000"/>
                    </a:srgbClr>
                  </a:innerShdw>
                </a:effectLst>
              </a:rPr>
              <a:t>各种机会成本</a:t>
            </a:r>
            <a:r>
              <a:rPr lang="en-US" altLang="zh-CN" sz="2400" spc="50" dirty="0" smtClean="0">
                <a:ln w="0"/>
                <a:solidFill>
                  <a:srgbClr val="C00000"/>
                </a:solidFill>
                <a:effectLst>
                  <a:innerShdw blurRad="63500" dist="50800" dir="13500000">
                    <a:srgbClr val="000000">
                      <a:alpha val="50000"/>
                    </a:srgbClr>
                  </a:innerShdw>
                </a:effectLst>
              </a:rPr>
              <a:t>=</a:t>
            </a:r>
            <a:r>
              <a:rPr lang="zh-CN" altLang="en-US" sz="2400" spc="50" dirty="0" smtClean="0">
                <a:ln w="0"/>
                <a:solidFill>
                  <a:srgbClr val="C00000"/>
                </a:solidFill>
                <a:effectLst>
                  <a:innerShdw blurRad="63500" dist="50800" dir="13500000">
                    <a:srgbClr val="000000">
                      <a:alpha val="50000"/>
                    </a:srgbClr>
                  </a:innerShdw>
                </a:effectLst>
              </a:rPr>
              <a:t>企业收益</a:t>
            </a:r>
            <a:endParaRPr lang="zh-CN" altLang="en-US" sz="2400" spc="50" dirty="0">
              <a:ln w="0"/>
              <a:solidFill>
                <a:srgbClr val="C00000"/>
              </a:solidFill>
              <a:effectLst>
                <a:innerShdw blurRad="63500" dist="50800" dir="13500000">
                  <a:srgbClr val="000000">
                    <a:alpha val="50000"/>
                  </a:srgbClr>
                </a:innerShdw>
              </a:effectLst>
            </a:endParaRPr>
          </a:p>
        </p:txBody>
      </p:sp>
      <p:sp>
        <p:nvSpPr>
          <p:cNvPr id="5" name="矩形 4"/>
          <p:cNvSpPr/>
          <p:nvPr/>
        </p:nvSpPr>
        <p:spPr>
          <a:xfrm>
            <a:off x="796409" y="5395863"/>
            <a:ext cx="7520007" cy="769441"/>
          </a:xfrm>
          <a:prstGeom prst="rect">
            <a:avLst/>
          </a:prstGeom>
          <a:noFill/>
        </p:spPr>
        <p:txBody>
          <a:bodyPr wrap="none" lIns="91440" tIns="45720" rIns="91440" bIns="45720">
            <a:spAutoFit/>
          </a:bodyPr>
          <a:lstStyle/>
          <a:p>
            <a:pPr algn="ctr"/>
            <a:r>
              <a:rPr lang="zh-CN" altLang="en-US" sz="4400" b="1" dirty="0" smtClean="0">
                <a:ln w="9525">
                  <a:solidFill>
                    <a:srgbClr val="FFFFFF"/>
                  </a:solidFill>
                  <a:prstDash val="solid"/>
                </a:ln>
                <a:solidFill>
                  <a:srgbClr val="D6ECFF">
                    <a:lumMod val="25000"/>
                  </a:srgbClr>
                </a:solidFill>
                <a:effectLst>
                  <a:outerShdw blurRad="12700" dist="38100" dir="2700000" algn="tl" rotWithShape="0">
                    <a:srgbClr val="FFFFFF">
                      <a:lumMod val="50000"/>
                    </a:srgbClr>
                  </a:outerShdw>
                </a:effectLst>
              </a:rPr>
              <a:t>企业花钱的收益在哪里体现？</a:t>
            </a:r>
            <a:endParaRPr lang="zh-CN" altLang="en-US" sz="4400" b="1" dirty="0">
              <a:ln w="9525">
                <a:solidFill>
                  <a:srgbClr val="FFFFFF"/>
                </a:solidFill>
                <a:prstDash val="solid"/>
              </a:ln>
              <a:solidFill>
                <a:srgbClr val="D6ECFF">
                  <a:lumMod val="25000"/>
                </a:srgbClr>
              </a:solidFill>
              <a:effectLst>
                <a:outerShdw blurRad="12700" dist="38100" dir="2700000" algn="tl" rotWithShape="0">
                  <a:srgbClr val="FFFFFF">
                    <a:lumMod val="50000"/>
                  </a:srgbClr>
                </a:outerShdw>
              </a:effectLst>
            </a:endParaRPr>
          </a:p>
        </p:txBody>
      </p:sp>
      <p:sp>
        <p:nvSpPr>
          <p:cNvPr id="6" name="矩形 5">
            <a:hlinkClick r:id="rId2" action="ppaction://hlinksldjump"/>
          </p:cNvPr>
          <p:cNvSpPr/>
          <p:nvPr/>
        </p:nvSpPr>
        <p:spPr>
          <a:xfrm>
            <a:off x="6372200" y="3789040"/>
            <a:ext cx="2771800" cy="306896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282996048"/>
      </p:ext>
    </p:extLst>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0000"/>
            </a:gs>
            <a:gs pos="50000">
              <a:srgbClr val="800000"/>
            </a:gs>
            <a:gs pos="100000">
              <a:srgbClr val="CC0000"/>
            </a:gs>
          </a:gsLst>
          <a:lin ang="18900000" scaled="1"/>
        </a:gradFill>
        <a:effectLst/>
      </p:bgPr>
    </p:bg>
    <p:spTree>
      <p:nvGrpSpPr>
        <p:cNvPr id="1" name=""/>
        <p:cNvGrpSpPr/>
        <p:nvPr/>
      </p:nvGrpSpPr>
      <p:grpSpPr>
        <a:xfrm>
          <a:off x="0" y="0"/>
          <a:ext cx="0" cy="0"/>
          <a:chOff x="0" y="0"/>
          <a:chExt cx="0" cy="0"/>
        </a:xfrm>
      </p:grpSpPr>
      <p:sp>
        <p:nvSpPr>
          <p:cNvPr id="2573314" name="AutoShape 3">
            <a:hlinkClick r:id="" action="ppaction://noaction" highlightClick="1"/>
          </p:cNvPr>
          <p:cNvSpPr>
            <a:spLocks noChangeArrowheads="1"/>
          </p:cNvSpPr>
          <p:nvPr/>
        </p:nvSpPr>
        <p:spPr bwMode="auto">
          <a:xfrm>
            <a:off x="2667000" y="304800"/>
            <a:ext cx="3886200" cy="1066800"/>
          </a:xfrm>
          <a:prstGeom prst="actionButtonBlank">
            <a:avLst/>
          </a:prstGeom>
          <a:no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2573315" name="AutoShape 5">
            <a:hlinkClick r:id="" action="ppaction://noaction" highlightClick="1"/>
          </p:cNvPr>
          <p:cNvSpPr>
            <a:spLocks noChangeArrowheads="1"/>
          </p:cNvSpPr>
          <p:nvPr/>
        </p:nvSpPr>
        <p:spPr bwMode="auto">
          <a:xfrm>
            <a:off x="539750" y="709613"/>
            <a:ext cx="4752330" cy="520700"/>
          </a:xfrm>
          <a:prstGeom prst="actionButtonBlank">
            <a:avLst/>
          </a:prstGeom>
          <a:noFill/>
          <a:ln w="9525">
            <a:noFill/>
            <a:miter lim="800000"/>
            <a:headEnd/>
            <a:tailEnd/>
          </a:ln>
        </p:spPr>
        <p:txBody>
          <a:bodyPr wrap="none" anchor="ctr"/>
          <a:lstStyle/>
          <a:p>
            <a:r>
              <a:rPr lang="zh-CN" altLang="en-US" sz="2400" dirty="0" smtClean="0">
                <a:solidFill>
                  <a:srgbClr val="FFFFFF"/>
                </a:solidFill>
                <a:latin typeface="黑体" pitchFamily="2" charset="-122"/>
                <a:ea typeface="黑体" pitchFamily="2" charset="-122"/>
              </a:rPr>
              <a:t>与时俱进的班组培训方式</a:t>
            </a:r>
            <a:endParaRPr lang="en-US" altLang="zh-CN" sz="2400" dirty="0">
              <a:solidFill>
                <a:srgbClr val="FFFFFF"/>
              </a:solidFill>
              <a:latin typeface="黑体" pitchFamily="2" charset="-122"/>
              <a:ea typeface="黑体" pitchFamily="2" charset="-122"/>
            </a:endParaRPr>
          </a:p>
        </p:txBody>
      </p:sp>
      <p:sp>
        <p:nvSpPr>
          <p:cNvPr id="2573316" name="Rectangle 6"/>
          <p:cNvSpPr>
            <a:spLocks noGrp="1" noChangeArrowheads="1"/>
          </p:cNvSpPr>
          <p:nvPr>
            <p:ph type="ctrTitle"/>
          </p:nvPr>
        </p:nvSpPr>
        <p:spPr>
          <a:xfrm>
            <a:off x="3597274" y="2638425"/>
            <a:ext cx="4189436" cy="819150"/>
          </a:xfrm>
        </p:spPr>
        <p:txBody>
          <a:bodyPr/>
          <a:lstStyle/>
          <a:p>
            <a:r>
              <a:rPr kumimoji="1" lang="zh-CN" altLang="en-US" sz="4800" b="1" dirty="0" smtClean="0">
                <a:solidFill>
                  <a:srgbClr val="FFFFFF"/>
                </a:solidFill>
                <a:ea typeface="黑体" pitchFamily="2" charset="-122"/>
              </a:rPr>
              <a:t>班组竞赛</a:t>
            </a:r>
            <a:endParaRPr kumimoji="1" lang="zh-CN" altLang="en-US" sz="4800" b="1" dirty="0">
              <a:solidFill>
                <a:srgbClr val="FFFFFF"/>
              </a:solidFill>
              <a:ea typeface="黑体" pitchFamily="2" charset="-122"/>
            </a:endParaRPr>
          </a:p>
        </p:txBody>
      </p:sp>
      <p:sp>
        <p:nvSpPr>
          <p:cNvPr id="2573317" name="Rectangle 7" descr="浅色横线"/>
          <p:cNvSpPr>
            <a:spLocks noChangeArrowheads="1"/>
          </p:cNvSpPr>
          <p:nvPr/>
        </p:nvSpPr>
        <p:spPr bwMode="auto">
          <a:xfrm>
            <a:off x="2805112" y="3502024"/>
            <a:ext cx="3513138" cy="136526"/>
          </a:xfrm>
          <a:prstGeom prst="rect">
            <a:avLst/>
          </a:prstGeom>
          <a:pattFill prst="ltHorz">
            <a:fgClr>
              <a:srgbClr val="0000FF"/>
            </a:fgClr>
            <a:bgClr>
              <a:schemeClr val="bg1"/>
            </a:bgClr>
          </a:pattFill>
          <a:ln w="9525">
            <a:noFill/>
            <a:miter lim="800000"/>
            <a:headEnd/>
            <a:tailEnd/>
          </a:ln>
        </p:spPr>
        <p:txBody>
          <a:bodyPr wrap="none" anchor="ctr"/>
          <a:lstStyle/>
          <a:p>
            <a:endParaRPr lang="zh-CN" altLang="en-US" sz="2000">
              <a:solidFill>
                <a:srgbClr val="000000"/>
              </a:solidFill>
              <a:ea typeface="宋体" pitchFamily="2" charset="-122"/>
            </a:endParaRPr>
          </a:p>
        </p:txBody>
      </p:sp>
      <p:grpSp>
        <p:nvGrpSpPr>
          <p:cNvPr id="2" name="Group 8"/>
          <p:cNvGrpSpPr>
            <a:grpSpLocks/>
          </p:cNvGrpSpPr>
          <p:nvPr/>
        </p:nvGrpSpPr>
        <p:grpSpPr bwMode="auto">
          <a:xfrm>
            <a:off x="2773362" y="2809875"/>
            <a:ext cx="736600" cy="476250"/>
            <a:chOff x="113" y="346"/>
            <a:chExt cx="408" cy="318"/>
          </a:xfrm>
        </p:grpSpPr>
        <p:sp>
          <p:nvSpPr>
            <p:cNvPr id="257331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endParaRPr lang="zh-CN" altLang="zh-CN" sz="1800">
                <a:solidFill>
                  <a:srgbClr val="000000"/>
                </a:solidFill>
                <a:ea typeface="宋体" pitchFamily="2" charset="-122"/>
              </a:endParaRPr>
            </a:p>
          </p:txBody>
        </p:sp>
        <p:sp>
          <p:nvSpPr>
            <p:cNvPr id="2573320" name="AutoShape 10" descr="深色横线"/>
            <p:cNvSpPr>
              <a:spLocks noChangeArrowheads="1"/>
            </p:cNvSpPr>
            <p:nvPr/>
          </p:nvSpPr>
          <p:spPr bwMode="auto">
            <a:xfrm flipV="1">
              <a:off x="113"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sp>
          <p:nvSpPr>
            <p:cNvPr id="2573321" name="AutoShape 11" descr="深色横线"/>
            <p:cNvSpPr>
              <a:spLocks noChangeArrowheads="1"/>
            </p:cNvSpPr>
            <p:nvPr/>
          </p:nvSpPr>
          <p:spPr bwMode="auto">
            <a:xfrm flipV="1">
              <a:off x="249"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sp>
          <p:nvSpPr>
            <p:cNvPr id="257332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grpSp>
      <p:sp>
        <p:nvSpPr>
          <p:cNvPr id="2573323" name="Rectangle 13" descr="浅色横线"/>
          <p:cNvSpPr>
            <a:spLocks noChangeArrowheads="1"/>
          </p:cNvSpPr>
          <p:nvPr/>
        </p:nvSpPr>
        <p:spPr bwMode="auto">
          <a:xfrm>
            <a:off x="6318250" y="4941888"/>
            <a:ext cx="2286000" cy="76200"/>
          </a:xfrm>
          <a:prstGeom prst="rect">
            <a:avLst/>
          </a:prstGeom>
          <a:pattFill prst="ltHorz">
            <a:fgClr>
              <a:schemeClr val="bg1"/>
            </a:fgClr>
            <a:bgClr>
              <a:srgbClr val="4C141B"/>
            </a:bgClr>
          </a:patt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1398798" name="Text Box 14"/>
          <p:cNvSpPr txBox="1">
            <a:spLocks noChangeArrowheads="1"/>
          </p:cNvSpPr>
          <p:nvPr/>
        </p:nvSpPr>
        <p:spPr bwMode="auto">
          <a:xfrm>
            <a:off x="6281738" y="4652963"/>
            <a:ext cx="2322512" cy="649287"/>
          </a:xfrm>
          <a:prstGeom prst="rect">
            <a:avLst/>
          </a:prstGeom>
          <a:noFill/>
          <a:ln w="9525">
            <a:noFill/>
            <a:miter lim="800000"/>
            <a:headEnd/>
            <a:tailEnd/>
          </a:ln>
          <a:effectLst/>
        </p:spPr>
        <p:txBody>
          <a:bodyPr>
            <a:spAutoFit/>
          </a:bodyPr>
          <a:lstStyle/>
          <a:p>
            <a:pPr algn="ctr">
              <a:lnSpc>
                <a:spcPct val="70000"/>
              </a:lnSpc>
              <a:spcBef>
                <a:spcPct val="50000"/>
              </a:spcBef>
            </a:pPr>
            <a:r>
              <a:rPr kumimoji="1" lang="zh-CN" altLang="en-US" sz="1800" b="1" dirty="0">
                <a:solidFill>
                  <a:srgbClr val="CCECFF"/>
                </a:solidFill>
                <a:effectLst>
                  <a:outerShdw blurRad="38100" dist="38100" dir="2700000" algn="tl">
                    <a:srgbClr val="000000"/>
                  </a:outerShdw>
                </a:effectLst>
                <a:ea typeface="宋体" pitchFamily="2" charset="-122"/>
              </a:rPr>
              <a:t>主讲人：初 才  富</a:t>
            </a:r>
            <a:endParaRPr kumimoji="1" lang="zh-CN" altLang="en-US" sz="2000" dirty="0">
              <a:solidFill>
                <a:srgbClr val="000000"/>
              </a:solidFill>
              <a:ea typeface="楷体_GB2312" pitchFamily="49" charset="-122"/>
            </a:endParaRPr>
          </a:p>
          <a:p>
            <a:pPr algn="ctr">
              <a:lnSpc>
                <a:spcPct val="70000"/>
              </a:lnSpc>
              <a:spcBef>
                <a:spcPct val="50000"/>
              </a:spcBef>
            </a:pPr>
            <a:r>
              <a:rPr kumimoji="1" lang="zh-CN" altLang="en-US" sz="2000" dirty="0">
                <a:solidFill>
                  <a:srgbClr val="000000"/>
                </a:solidFill>
                <a:effectLst>
                  <a:outerShdw blurRad="38100" dist="38100" dir="2700000" algn="tl">
                    <a:srgbClr val="FFFFFF"/>
                  </a:outerShdw>
                </a:effectLst>
                <a:ea typeface="楷体_GB2312" pitchFamily="49" charset="-122"/>
              </a:rPr>
              <a:t>二</a:t>
            </a:r>
            <a:r>
              <a:rPr kumimoji="1" lang="en-US" altLang="zh-CN" sz="2000" dirty="0">
                <a:solidFill>
                  <a:srgbClr val="000000"/>
                </a:solidFill>
                <a:effectLst>
                  <a:outerShdw blurRad="38100" dist="38100" dir="2700000" algn="tl">
                    <a:srgbClr val="FFFFFF"/>
                  </a:outerShdw>
                </a:effectLst>
                <a:ea typeface="楷体_GB2312" pitchFamily="49" charset="-122"/>
              </a:rPr>
              <a:t>0</a:t>
            </a:r>
            <a:r>
              <a:rPr kumimoji="1" lang="zh-CN" altLang="en-US" sz="2000" dirty="0" smtClean="0">
                <a:solidFill>
                  <a:srgbClr val="000000"/>
                </a:solidFill>
                <a:effectLst>
                  <a:outerShdw blurRad="38100" dist="38100" dir="2700000" algn="tl">
                    <a:srgbClr val="FFFFFF"/>
                  </a:outerShdw>
                </a:effectLst>
                <a:ea typeface="楷体_GB2312" pitchFamily="49" charset="-122"/>
              </a:rPr>
              <a:t>一五年五月</a:t>
            </a:r>
            <a:endParaRPr kumimoji="1" lang="zh-CN" altLang="en-US" sz="2000" dirty="0">
              <a:solidFill>
                <a:srgbClr val="000000"/>
              </a:solidFill>
              <a:effectLst>
                <a:outerShdw blurRad="38100" dist="38100" dir="2700000" algn="tl">
                  <a:srgbClr val="FFFFFF"/>
                </a:outerShdw>
              </a:effectLst>
              <a:ea typeface="楷体_GB2312" pitchFamily="49" charset="-122"/>
            </a:endParaRPr>
          </a:p>
        </p:txBody>
      </p:sp>
      <p:sp>
        <p:nvSpPr>
          <p:cNvPr id="2573325" name="Rectangle 15" descr="深色横线"/>
          <p:cNvSpPr>
            <a:spLocks noChangeArrowheads="1"/>
          </p:cNvSpPr>
          <p:nvPr/>
        </p:nvSpPr>
        <p:spPr bwMode="auto">
          <a:xfrm>
            <a:off x="0" y="0"/>
            <a:ext cx="9144000" cy="404813"/>
          </a:xfrm>
          <a:prstGeom prst="rect">
            <a:avLst/>
          </a:prstGeom>
          <a:pattFill prst="dkHorz">
            <a:fgClr>
              <a:srgbClr val="0000CC"/>
            </a:fgClr>
            <a:bgClr>
              <a:schemeClr val="bg1"/>
            </a:bgClr>
          </a:pattFill>
          <a:ln w="9525">
            <a:solidFill>
              <a:schemeClr val="tx1"/>
            </a:solidFill>
            <a:miter lim="800000"/>
            <a:headEnd/>
            <a:tailEnd/>
          </a:ln>
        </p:spPr>
        <p:txBody>
          <a:bodyPr wrap="none" anchor="ctr"/>
          <a:lstStyle/>
          <a:p>
            <a:endParaRPr lang="zh-CN" altLang="en-US" sz="2000">
              <a:solidFill>
                <a:srgbClr val="000000"/>
              </a:solidFill>
              <a:ea typeface="宋体" pitchFamily="2" charset="-122"/>
            </a:endParaRPr>
          </a:p>
        </p:txBody>
      </p:sp>
      <p:sp>
        <p:nvSpPr>
          <p:cNvPr id="2573326" name="Rectangle 17"/>
          <p:cNvSpPr>
            <a:spLocks noChangeArrowheads="1"/>
          </p:cNvSpPr>
          <p:nvPr/>
        </p:nvSpPr>
        <p:spPr bwMode="auto">
          <a:xfrm>
            <a:off x="0" y="6524625"/>
            <a:ext cx="9144000" cy="333375"/>
          </a:xfrm>
          <a:prstGeom prst="rect">
            <a:avLst/>
          </a:prstGeom>
          <a:gradFill rotWithShape="1">
            <a:gsLst>
              <a:gs pos="0">
                <a:srgbClr val="DDDDDD"/>
              </a:gs>
              <a:gs pos="50000">
                <a:srgbClr val="FFFFFF"/>
              </a:gs>
              <a:gs pos="100000">
                <a:srgbClr val="DDDDDD"/>
              </a:gs>
            </a:gsLst>
            <a:lin ang="5400000" scaled="1"/>
          </a:grad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2573327" name="Rectangle 18"/>
          <p:cNvSpPr>
            <a:spLocks noChangeArrowheads="1"/>
          </p:cNvSpPr>
          <p:nvPr/>
        </p:nvSpPr>
        <p:spPr bwMode="auto">
          <a:xfrm>
            <a:off x="3563938" y="6491288"/>
            <a:ext cx="2305050" cy="366712"/>
          </a:xfrm>
          <a:prstGeom prst="rect">
            <a:avLst/>
          </a:prstGeom>
          <a:noFill/>
          <a:ln w="9525">
            <a:noFill/>
            <a:miter lim="800000"/>
            <a:headEnd/>
            <a:tailEnd/>
          </a:ln>
        </p:spPr>
        <p:txBody>
          <a:bodyPr>
            <a:spAutoFit/>
          </a:bodyPr>
          <a:lstStyle/>
          <a:p>
            <a:pPr algn="dist"/>
            <a:r>
              <a:rPr kumimoji="1" lang="zh-CN" altLang="en-US" sz="1800" b="1">
                <a:solidFill>
                  <a:srgbClr val="CC0000"/>
                </a:solidFill>
                <a:latin typeface="华文行楷" pitchFamily="2" charset="-122"/>
                <a:cs typeface="经典繁角篆" pitchFamily="49" charset="-122"/>
              </a:rPr>
              <a:t>基层管理实务</a:t>
            </a:r>
            <a:r>
              <a:rPr kumimoji="1" lang="en-US" altLang="zh-CN" sz="1800" b="1">
                <a:solidFill>
                  <a:srgbClr val="CC0000"/>
                </a:solidFill>
                <a:latin typeface="经典繁角篆"/>
                <a:cs typeface="经典繁角篆" pitchFamily="49" charset="-122"/>
              </a:rPr>
              <a:t>—</a:t>
            </a:r>
            <a:r>
              <a:rPr kumimoji="1" lang="zh-CN" altLang="en-US" sz="1800" b="1">
                <a:solidFill>
                  <a:srgbClr val="CC0000"/>
                </a:solidFill>
                <a:latin typeface="华文行楷" pitchFamily="2" charset="-122"/>
                <a:cs typeface="经典繁角篆" pitchFamily="49" charset="-122"/>
              </a:rPr>
              <a:t>才富</a:t>
            </a:r>
          </a:p>
        </p:txBody>
      </p:sp>
      <p:sp>
        <p:nvSpPr>
          <p:cNvPr id="2573328" name="Line 19"/>
          <p:cNvSpPr>
            <a:spLocks noChangeShapeType="1"/>
          </p:cNvSpPr>
          <p:nvPr/>
        </p:nvSpPr>
        <p:spPr bwMode="auto">
          <a:xfrm>
            <a:off x="1747838" y="6705600"/>
            <a:ext cx="1600200" cy="0"/>
          </a:xfrm>
          <a:prstGeom prst="line">
            <a:avLst/>
          </a:prstGeom>
          <a:noFill/>
          <a:ln w="38100">
            <a:solidFill>
              <a:srgbClr val="0000CC"/>
            </a:solidFill>
            <a:round/>
            <a:headEnd/>
            <a:tailEnd/>
          </a:ln>
        </p:spPr>
        <p:txBody>
          <a:bodyPr wrap="none" anchor="ctr"/>
          <a:lstStyle/>
          <a:p>
            <a:endParaRPr lang="zh-CN" altLang="en-US">
              <a:solidFill>
                <a:srgbClr val="000000"/>
              </a:solidFill>
            </a:endParaRPr>
          </a:p>
        </p:txBody>
      </p:sp>
      <p:sp>
        <p:nvSpPr>
          <p:cNvPr id="2573329" name="Line 20"/>
          <p:cNvSpPr>
            <a:spLocks noChangeShapeType="1"/>
          </p:cNvSpPr>
          <p:nvPr/>
        </p:nvSpPr>
        <p:spPr bwMode="auto">
          <a:xfrm>
            <a:off x="6067425" y="6705600"/>
            <a:ext cx="1600200" cy="0"/>
          </a:xfrm>
          <a:prstGeom prst="line">
            <a:avLst/>
          </a:prstGeom>
          <a:noFill/>
          <a:ln w="38100">
            <a:solidFill>
              <a:srgbClr val="0000CC"/>
            </a:solidFill>
            <a:round/>
            <a:headEnd/>
            <a:tailEnd/>
          </a:ln>
        </p:spPr>
        <p:txBody>
          <a:bodyPr wrap="none" anchor="ctr"/>
          <a:lstStyle/>
          <a:p>
            <a:endParaRPr lang="zh-CN" altLang="en-US">
              <a:solidFill>
                <a:srgbClr val="000000"/>
              </a:solidFill>
            </a:endParaRPr>
          </a:p>
        </p:txBody>
      </p:sp>
      <p:sp>
        <p:nvSpPr>
          <p:cNvPr id="2573330" name="Rectangle 21"/>
          <p:cNvSpPr>
            <a:spLocks noChangeArrowheads="1"/>
          </p:cNvSpPr>
          <p:nvPr/>
        </p:nvSpPr>
        <p:spPr bwMode="auto">
          <a:xfrm>
            <a:off x="7086600" y="6553200"/>
            <a:ext cx="1905000" cy="457200"/>
          </a:xfrm>
          <a:prstGeom prst="rect">
            <a:avLst/>
          </a:prstGeom>
          <a:noFill/>
          <a:ln w="9525">
            <a:noFill/>
            <a:miter lim="800000"/>
            <a:headEnd/>
            <a:tailEnd/>
          </a:ln>
        </p:spPr>
        <p:txBody>
          <a:bodyPr/>
          <a:lstStyle/>
          <a:p>
            <a:pPr algn="r"/>
            <a:fld id="{B8B12CD1-16B2-4718-9FC7-12B9223DA5A5}" type="slidenum">
              <a:rPr kumimoji="1" lang="en-US" altLang="zh-CN" sz="1400">
                <a:solidFill>
                  <a:srgbClr val="000000"/>
                </a:solidFill>
                <a:latin typeface="Times New Roman" pitchFamily="18" charset="0"/>
                <a:ea typeface="宋体" pitchFamily="2" charset="-122"/>
              </a:rPr>
              <a:pPr algn="r"/>
              <a:t>14</a:t>
            </a:fld>
            <a:endParaRPr kumimoji="1" lang="en-US" altLang="zh-CN" sz="1400">
              <a:solidFill>
                <a:srgbClr val="000000"/>
              </a:solidFill>
              <a:latin typeface="Times New Roman" pitchFamily="18" charset="0"/>
              <a:ea typeface="宋体" pitchFamily="2" charset="-122"/>
            </a:endParaRPr>
          </a:p>
        </p:txBody>
      </p:sp>
      <p:sp>
        <p:nvSpPr>
          <p:cNvPr id="2573331" name="Rectangle 22"/>
          <p:cNvSpPr>
            <a:spLocks noChangeArrowheads="1"/>
          </p:cNvSpPr>
          <p:nvPr/>
        </p:nvSpPr>
        <p:spPr bwMode="auto">
          <a:xfrm>
            <a:off x="3563938" y="7938"/>
            <a:ext cx="2441575" cy="396875"/>
          </a:xfrm>
          <a:prstGeom prst="rect">
            <a:avLst/>
          </a:prstGeom>
          <a:noFill/>
          <a:ln w="9525">
            <a:noFill/>
            <a:miter lim="800000"/>
            <a:headEnd/>
            <a:tailEnd/>
          </a:ln>
        </p:spPr>
        <p:txBody>
          <a:bodyPr>
            <a:spAutoFit/>
          </a:bodyPr>
          <a:lstStyle/>
          <a:p>
            <a:pPr algn="dist"/>
            <a:r>
              <a:rPr kumimoji="1" lang="zh-CN" altLang="en-US" sz="2000" b="1">
                <a:solidFill>
                  <a:srgbClr val="CC0000"/>
                </a:solidFill>
                <a:latin typeface="华文行楷" pitchFamily="2" charset="-122"/>
              </a:rPr>
              <a:t>基层管理实务</a:t>
            </a:r>
          </a:p>
        </p:txBody>
      </p:sp>
    </p:spTree>
    <p:extLst>
      <p:ext uri="{BB962C8B-B14F-4D97-AF65-F5344CB8AC3E}">
        <p14:creationId xmlns:p14="http://schemas.microsoft.com/office/powerpoint/2010/main" val="2657657362"/>
      </p:ext>
    </p:extLst>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1 </a:t>
            </a:r>
            <a:r>
              <a:rPr lang="zh-CN" altLang="en-US" b="1" dirty="0" smtClean="0"/>
              <a:t>竞赛目的</a:t>
            </a:r>
            <a:endParaRPr lang="zh-CN" altLang="en-US" dirty="0"/>
          </a:p>
        </p:txBody>
      </p:sp>
      <p:sp>
        <p:nvSpPr>
          <p:cNvPr id="3" name="文本占位符 2"/>
          <p:cNvSpPr>
            <a:spLocks noGrp="1"/>
          </p:cNvSpPr>
          <p:nvPr>
            <p:ph type="body" sz="half" idx="1"/>
          </p:nvPr>
        </p:nvSpPr>
        <p:spPr>
          <a:xfrm>
            <a:off x="367544" y="1954778"/>
            <a:ext cx="8640960" cy="4525962"/>
          </a:xfrm>
        </p:spPr>
        <p:txBody>
          <a:bodyPr/>
          <a:lstStyle/>
          <a:p>
            <a:r>
              <a:rPr lang="en-US" dirty="0" smtClean="0"/>
              <a:t> 1.</a:t>
            </a:r>
            <a:r>
              <a:rPr lang="zh-CN" altLang="en-US" dirty="0" smtClean="0"/>
              <a:t>缩小各企业班组长职业素质差距，提高班组长综合素质；</a:t>
            </a:r>
          </a:p>
          <a:p>
            <a:r>
              <a:rPr lang="en-US" dirty="0" smtClean="0"/>
              <a:t> 2.</a:t>
            </a:r>
            <a:r>
              <a:rPr lang="zh-CN" altLang="en-US" dirty="0" smtClean="0"/>
              <a:t>促进员工之间的学习与交流，提高发现问题、解决问题水平，促进员工自我提升；</a:t>
            </a:r>
          </a:p>
          <a:p>
            <a:r>
              <a:rPr lang="en-US" dirty="0" smtClean="0"/>
              <a:t> 3.</a:t>
            </a:r>
            <a:r>
              <a:rPr lang="zh-CN" altLang="en-US" dirty="0" smtClean="0"/>
              <a:t> </a:t>
            </a:r>
            <a:r>
              <a:rPr lang="zh-CN" altLang="zh-CN" sz="2200" b="1" dirty="0" smtClean="0">
                <a:solidFill>
                  <a:srgbClr val="000000"/>
                </a:solidFill>
                <a:latin typeface="Arial"/>
                <a:ea typeface="宋体"/>
                <a:hlinkClick r:id="rId2" action="ppaction://hlinkfile"/>
              </a:rPr>
              <a:t>以</a:t>
            </a:r>
            <a:r>
              <a:rPr lang="zh-CN" altLang="zh-CN" sz="2200" b="1" dirty="0">
                <a:solidFill>
                  <a:srgbClr val="000000"/>
                </a:solidFill>
                <a:latin typeface="Arial"/>
                <a:ea typeface="宋体"/>
                <a:hlinkClick r:id="rId2" action="ppaction://hlinkfile"/>
              </a:rPr>
              <a:t>赛促训、以赛促学、</a:t>
            </a:r>
            <a:r>
              <a:rPr lang="zh-CN" altLang="en-US" sz="2200" b="1" dirty="0">
                <a:solidFill>
                  <a:srgbClr val="000000"/>
                </a:solidFill>
                <a:latin typeface="Arial"/>
                <a:ea typeface="宋体"/>
                <a:hlinkClick r:id="rId2" action="ppaction://hlinkfile"/>
              </a:rPr>
              <a:t>以赛促培、以赛促练、</a:t>
            </a:r>
            <a:r>
              <a:rPr lang="zh-CN" altLang="zh-CN" sz="2200" b="1" dirty="0">
                <a:solidFill>
                  <a:srgbClr val="000000"/>
                </a:solidFill>
                <a:latin typeface="Arial"/>
                <a:ea typeface="宋体"/>
                <a:hlinkClick r:id="rId2" action="ppaction://hlinkfile"/>
              </a:rPr>
              <a:t>以赛促改、以赛促进、</a:t>
            </a:r>
            <a:r>
              <a:rPr lang="zh-CN" altLang="en-US" sz="2200" b="1" dirty="0">
                <a:solidFill>
                  <a:srgbClr val="000000"/>
                </a:solidFill>
                <a:latin typeface="Arial"/>
                <a:ea typeface="宋体"/>
                <a:hlinkClick r:id="rId2" action="ppaction://hlinkfile"/>
              </a:rPr>
              <a:t>以赛促落地、</a:t>
            </a:r>
            <a:r>
              <a:rPr lang="zh-CN" altLang="zh-CN" sz="2200" b="1" dirty="0">
                <a:solidFill>
                  <a:srgbClr val="000000"/>
                </a:solidFill>
                <a:latin typeface="Arial"/>
                <a:ea typeface="宋体"/>
                <a:hlinkClick r:id="rId2" action="ppaction://hlinkfile"/>
              </a:rPr>
              <a:t>以赛促完善、以赛促</a:t>
            </a:r>
            <a:r>
              <a:rPr lang="zh-CN" altLang="en-US" sz="2200" b="1" dirty="0">
                <a:solidFill>
                  <a:srgbClr val="000000"/>
                </a:solidFill>
                <a:latin typeface="Arial"/>
                <a:ea typeface="宋体"/>
                <a:hlinkClick r:id="rId2" action="ppaction://hlinkfile"/>
              </a:rPr>
              <a:t>提高</a:t>
            </a:r>
            <a:r>
              <a:rPr lang="zh-CN" altLang="zh-CN" sz="2200" b="1" dirty="0">
                <a:solidFill>
                  <a:srgbClr val="000000"/>
                </a:solidFill>
                <a:latin typeface="Arial"/>
                <a:ea typeface="宋体"/>
                <a:hlinkClick r:id="rId2" action="ppaction://hlinkfile"/>
              </a:rPr>
              <a:t>、以赛促</a:t>
            </a:r>
            <a:r>
              <a:rPr lang="zh-CN" altLang="en-US" sz="2200" b="1" dirty="0">
                <a:solidFill>
                  <a:srgbClr val="000000"/>
                </a:solidFill>
                <a:latin typeface="Arial"/>
                <a:ea typeface="宋体"/>
                <a:hlinkClick r:id="rId2" action="ppaction://hlinkfile"/>
              </a:rPr>
              <a:t>发展、以赛促回报（投资、知识等</a:t>
            </a:r>
            <a:r>
              <a:rPr lang="en-US" altLang="zh-CN" sz="2200" b="1" dirty="0">
                <a:solidFill>
                  <a:srgbClr val="000000"/>
                </a:solidFill>
                <a:latin typeface="Arial"/>
                <a:ea typeface="宋体"/>
                <a:hlinkClick r:id="rId2" action="ppaction://hlinkfile"/>
              </a:rPr>
              <a:t>）</a:t>
            </a:r>
            <a:r>
              <a:rPr lang="zh-CN" altLang="en-US" sz="2200" b="1" dirty="0">
                <a:solidFill>
                  <a:srgbClr val="000000"/>
                </a:solidFill>
                <a:latin typeface="Arial"/>
                <a:ea typeface="宋体"/>
                <a:hlinkClick r:id="rId2" action="ppaction://hlinkfile"/>
              </a:rPr>
              <a:t>、以赛促人才发现</a:t>
            </a:r>
            <a:r>
              <a:rPr lang="zh-CN" altLang="zh-CN" sz="2200" b="1" dirty="0" smtClean="0">
                <a:solidFill>
                  <a:srgbClr val="000000"/>
                </a:solidFill>
                <a:latin typeface="Arial"/>
                <a:ea typeface="宋体"/>
                <a:hlinkClick r:id="rId2" action="ppaction://hlinkfile"/>
              </a:rPr>
              <a:t>。</a:t>
            </a:r>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3" y="4706286"/>
            <a:ext cx="3825267" cy="2151713"/>
          </a:xfrm>
          <a:prstGeom prst="rect">
            <a:avLst/>
          </a:prstGeom>
        </p:spPr>
      </p:pic>
      <p:pic>
        <p:nvPicPr>
          <p:cNvPr id="6" name="图片 5"/>
          <p:cNvPicPr>
            <a:picLocks noChangeAspect="1"/>
          </p:cNvPicPr>
          <p:nvPr/>
        </p:nvPicPr>
        <p:blipFill>
          <a:blip r:embed="rId4"/>
          <a:stretch>
            <a:fillRect/>
          </a:stretch>
        </p:blipFill>
        <p:spPr>
          <a:xfrm>
            <a:off x="5652119" y="-27005"/>
            <a:ext cx="3522685" cy="1981783"/>
          </a:xfrm>
          <a:prstGeom prst="rect">
            <a:avLst/>
          </a:prstGeom>
        </p:spPr>
      </p:pic>
      <p:sp>
        <p:nvSpPr>
          <p:cNvPr id="7" name="矩形 6"/>
          <p:cNvSpPr/>
          <p:nvPr/>
        </p:nvSpPr>
        <p:spPr>
          <a:xfrm>
            <a:off x="4224755" y="4701169"/>
            <a:ext cx="4339650" cy="1754326"/>
          </a:xfrm>
          <a:prstGeom prst="rect">
            <a:avLst/>
          </a:prstGeom>
          <a:noFill/>
        </p:spPr>
        <p:txBody>
          <a:bodyPr wrap="none" lIns="91440" tIns="45720" rIns="91440" bIns="45720">
            <a:spAutoFit/>
          </a:bodyPr>
          <a:lstStyle/>
          <a:p>
            <a:pPr algn="ctr"/>
            <a:r>
              <a:rPr lang="zh-CN" altLang="en-US" sz="5400" b="1" dirty="0" smtClean="0">
                <a:ln w="22225">
                  <a:solidFill>
                    <a:schemeClr val="accent2"/>
                  </a:solidFill>
                  <a:prstDash val="solid"/>
                </a:ln>
                <a:solidFill>
                  <a:schemeClr val="accent2">
                    <a:lumMod val="40000"/>
                    <a:lumOff val="60000"/>
                  </a:schemeClr>
                </a:solidFill>
              </a:rPr>
              <a:t>培训不是福利</a:t>
            </a:r>
            <a:endParaRPr lang="en-US" altLang="zh-CN" sz="5400" b="1" dirty="0" smtClean="0">
              <a:ln w="22225">
                <a:solidFill>
                  <a:schemeClr val="accent2"/>
                </a:solidFill>
                <a:prstDash val="solid"/>
              </a:ln>
              <a:solidFill>
                <a:schemeClr val="accent2">
                  <a:lumMod val="40000"/>
                  <a:lumOff val="60000"/>
                </a:schemeClr>
              </a:solidFill>
            </a:endParaRPr>
          </a:p>
          <a:p>
            <a:pPr algn="ctr"/>
            <a:r>
              <a:rPr lang="zh-CN" altLang="en-US" sz="5400" b="1" cap="none" spc="0" dirty="0" smtClean="0">
                <a:ln w="22225">
                  <a:solidFill>
                    <a:schemeClr val="accent2"/>
                  </a:solidFill>
                  <a:prstDash val="solid"/>
                </a:ln>
                <a:solidFill>
                  <a:schemeClr val="accent2">
                    <a:lumMod val="40000"/>
                    <a:lumOff val="60000"/>
                  </a:schemeClr>
                </a:solidFill>
                <a:effectLst/>
              </a:rPr>
              <a:t>是投资！！</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 </a:t>
            </a:r>
            <a:r>
              <a:rPr lang="zh-CN" altLang="en-US" b="1" dirty="0" smtClean="0"/>
              <a:t>竞赛原则</a:t>
            </a:r>
            <a:endParaRPr lang="zh-CN" altLang="en-US" dirty="0"/>
          </a:p>
        </p:txBody>
      </p:sp>
      <p:pic>
        <p:nvPicPr>
          <p:cNvPr id="4" name="图片 3"/>
          <p:cNvPicPr>
            <a:picLocks noChangeAspect="1"/>
          </p:cNvPicPr>
          <p:nvPr/>
        </p:nvPicPr>
        <p:blipFill>
          <a:blip r:embed="rId2"/>
          <a:stretch>
            <a:fillRect/>
          </a:stretch>
        </p:blipFill>
        <p:spPr>
          <a:xfrm>
            <a:off x="141215" y="1268760"/>
            <a:ext cx="8894835" cy="5462489"/>
          </a:xfrm>
          <a:prstGeom prst="rect">
            <a:avLst/>
          </a:prstGeom>
        </p:spPr>
      </p:pic>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a:t>
            </a:r>
            <a:r>
              <a:rPr lang="zh-CN" altLang="en-US" dirty="0" smtClean="0"/>
              <a:t>竞赛总规则（暂定）</a:t>
            </a:r>
            <a:r>
              <a:rPr lang="en-US" altLang="zh-CN" dirty="0" smtClean="0"/>
              <a:t>1</a:t>
            </a:r>
            <a:endParaRPr lang="zh-CN" altLang="en-US" dirty="0"/>
          </a:p>
        </p:txBody>
      </p:sp>
      <p:sp>
        <p:nvSpPr>
          <p:cNvPr id="3" name="文本占位符 2"/>
          <p:cNvSpPr>
            <a:spLocks noGrp="1"/>
          </p:cNvSpPr>
          <p:nvPr>
            <p:ph type="body" sz="half" idx="1"/>
          </p:nvPr>
        </p:nvSpPr>
        <p:spPr>
          <a:xfrm>
            <a:off x="0" y="1268760"/>
            <a:ext cx="9144000" cy="5256584"/>
          </a:xfrm>
        </p:spPr>
        <p:txBody>
          <a:bodyPr/>
          <a:lstStyle/>
          <a:p>
            <a:pPr marL="342900" indent="-342900">
              <a:buFont typeface="Wingdings" panose="05000000000000000000" pitchFamily="2" charset="2"/>
              <a:buChar char="ü"/>
            </a:pPr>
            <a:r>
              <a:rPr lang="zh-CN" altLang="en-US" dirty="0" smtClean="0"/>
              <a:t>按单位组织代表队，每个代表队     人，每个单位至少有一人</a:t>
            </a:r>
            <a:r>
              <a:rPr lang="zh-CN" altLang="en-US" dirty="0"/>
              <a:t>领队</a:t>
            </a:r>
            <a:r>
              <a:rPr lang="zh-CN" altLang="en-US" dirty="0" smtClean="0"/>
              <a:t>。</a:t>
            </a:r>
            <a:endParaRPr lang="en-US" altLang="zh-CN" dirty="0" smtClean="0"/>
          </a:p>
          <a:p>
            <a:pPr marL="342900" indent="-342900">
              <a:buFont typeface="Wingdings" panose="05000000000000000000" pitchFamily="2" charset="2"/>
              <a:buChar char="ü"/>
            </a:pPr>
            <a:r>
              <a:rPr lang="zh-CN" altLang="en-US" dirty="0" smtClean="0"/>
              <a:t>如单位为两只代表队（暂时不能确定）时，各队名单必须固定，竞赛开始后不能随意调整。</a:t>
            </a:r>
            <a:endParaRPr lang="en-US" altLang="zh-CN" dirty="0" smtClean="0"/>
          </a:p>
          <a:p>
            <a:pPr marL="342900" indent="-342900">
              <a:buFont typeface="Wingdings" panose="05000000000000000000" pitchFamily="2" charset="2"/>
              <a:buChar char="ü"/>
            </a:pPr>
            <a:r>
              <a:rPr lang="zh-CN" altLang="en-US" dirty="0" smtClean="0"/>
              <a:t>竞赛一共两轮，第一轮采用笔试或抢答，</a:t>
            </a:r>
            <a:r>
              <a:rPr lang="zh-CN" altLang="en-US" dirty="0" smtClean="0">
                <a:solidFill>
                  <a:srgbClr val="FF0000"/>
                </a:solidFill>
                <a:latin typeface="黑体" panose="02010609060101010101" pitchFamily="49" charset="-122"/>
                <a:ea typeface="黑体" panose="02010609060101010101" pitchFamily="49" charset="-122"/>
              </a:rPr>
              <a:t>各代表队</a:t>
            </a:r>
            <a:r>
              <a:rPr lang="zh-CN" altLang="en-US" dirty="0" smtClean="0"/>
              <a:t>成绩为前   名的选手参加第二轮竞赛。第一轮各代表队选手内部出现得分相同，超过名额要求时，由各单位领队确定最终参赛人选。</a:t>
            </a:r>
            <a:endParaRPr lang="en-US" altLang="zh-CN" dirty="0" smtClean="0"/>
          </a:p>
          <a:p>
            <a:pPr marL="342900" indent="-342900">
              <a:buFont typeface="Wingdings" panose="05000000000000000000" pitchFamily="2" charset="2"/>
              <a:buChar char="ü"/>
            </a:pPr>
            <a:r>
              <a:rPr lang="zh-CN" altLang="en-US" dirty="0"/>
              <a:t>第一</a:t>
            </a:r>
            <a:r>
              <a:rPr lang="zh-CN" altLang="en-US" dirty="0" smtClean="0"/>
              <a:t>轮比赛参考教材：</a:t>
            </a:r>
            <a:r>
              <a:rPr lang="en-US" altLang="zh-CN" dirty="0" smtClean="0"/>
              <a:t>《</a:t>
            </a:r>
            <a:r>
              <a:rPr lang="zh-CN" altLang="en-US" dirty="0" smtClean="0"/>
              <a:t>清华大学</a:t>
            </a:r>
            <a:r>
              <a:rPr lang="zh-CN" altLang="zh-CN" b="1" kern="100" dirty="0" smtClean="0">
                <a:latin typeface="Times New Roman" panose="02020603050405020304" pitchFamily="18" charset="0"/>
                <a:ea typeface="宋体" panose="02010600030101010101" pitchFamily="2" charset="-122"/>
                <a:cs typeface="Times New Roman" panose="02020603050405020304" pitchFamily="18" charset="0"/>
              </a:rPr>
              <a:t>企业</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班组长岗位管理能力</a:t>
            </a:r>
            <a:r>
              <a:rPr lang="en-US" altLang="zh-CN" dirty="0" smtClean="0"/>
              <a:t>》。</a:t>
            </a:r>
          </a:p>
          <a:p>
            <a:pPr marL="342900" indent="-342900">
              <a:buFont typeface="Wingdings" panose="05000000000000000000" pitchFamily="2" charset="2"/>
              <a:buChar char="ü"/>
            </a:pPr>
            <a:r>
              <a:rPr lang="zh-CN" altLang="en-US" dirty="0" smtClean="0"/>
              <a:t>如果采用抢答题，题型为：个人必答题、共答题、抢答题、风险题。</a:t>
            </a:r>
            <a:endParaRPr lang="en-US" altLang="zh-CN" dirty="0" smtClean="0"/>
          </a:p>
          <a:p>
            <a:pPr marL="342900" indent="-342900">
              <a:buFont typeface="Wingdings" panose="05000000000000000000" pitchFamily="2" charset="2"/>
              <a:buChar char="ü"/>
            </a:pPr>
            <a:r>
              <a:rPr lang="zh-CN" altLang="en-US" dirty="0" smtClean="0"/>
              <a:t>第二轮竞赛形式：</a:t>
            </a:r>
            <a:r>
              <a:rPr lang="zh-CN" altLang="en-US" dirty="0"/>
              <a:t>不按单位进行团队竞赛</a:t>
            </a:r>
            <a:r>
              <a:rPr lang="zh-CN" altLang="en-US" dirty="0" smtClean="0"/>
              <a:t>，</a:t>
            </a:r>
            <a:r>
              <a:rPr lang="zh-CN" altLang="en-US" dirty="0"/>
              <a:t>所有选手编号，</a:t>
            </a:r>
            <a:r>
              <a:rPr lang="zh-CN" altLang="en-US" dirty="0" smtClean="0"/>
              <a:t>采取由竞赛项目组长先抽取组员，后抽取竞赛项目的方式进行，所有竞赛团队均为临时组建团队。</a:t>
            </a:r>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246049981"/>
      </p:ext>
    </p:extLst>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48680"/>
            <a:ext cx="8255000" cy="576263"/>
          </a:xfrm>
        </p:spPr>
        <p:txBody>
          <a:bodyPr/>
          <a:lstStyle/>
          <a:p>
            <a:r>
              <a:rPr lang="en-US" altLang="zh-CN" dirty="0" smtClean="0">
                <a:solidFill>
                  <a:srgbClr val="000000"/>
                </a:solidFill>
              </a:rPr>
              <a:t>3</a:t>
            </a:r>
            <a:r>
              <a:rPr lang="zh-CN" altLang="en-US" dirty="0" smtClean="0">
                <a:solidFill>
                  <a:srgbClr val="000000"/>
                </a:solidFill>
              </a:rPr>
              <a:t> 竞赛</a:t>
            </a:r>
            <a:r>
              <a:rPr lang="zh-CN" altLang="en-US" dirty="0">
                <a:solidFill>
                  <a:srgbClr val="000000"/>
                </a:solidFill>
              </a:rPr>
              <a:t>总</a:t>
            </a:r>
            <a:r>
              <a:rPr lang="zh-CN" altLang="en-US" dirty="0" smtClean="0">
                <a:solidFill>
                  <a:srgbClr val="000000"/>
                </a:solidFill>
              </a:rPr>
              <a:t>规则（暂定）</a:t>
            </a:r>
            <a:r>
              <a:rPr lang="en-US" altLang="zh-CN" dirty="0" smtClean="0">
                <a:solidFill>
                  <a:srgbClr val="000000"/>
                </a:solidFill>
              </a:rPr>
              <a:t>2</a:t>
            </a:r>
            <a:endParaRPr lang="zh-CN" altLang="en-US" dirty="0"/>
          </a:p>
        </p:txBody>
      </p:sp>
      <p:sp>
        <p:nvSpPr>
          <p:cNvPr id="3" name="文本占位符 2"/>
          <p:cNvSpPr>
            <a:spLocks noGrp="1"/>
          </p:cNvSpPr>
          <p:nvPr>
            <p:ph type="body" sz="half" idx="1"/>
          </p:nvPr>
        </p:nvSpPr>
        <p:spPr>
          <a:xfrm>
            <a:off x="107504" y="1500174"/>
            <a:ext cx="8903072" cy="4525962"/>
          </a:xfrm>
        </p:spPr>
        <p:txBody>
          <a:bodyPr/>
          <a:lstStyle/>
          <a:p>
            <a:pPr marL="342900" indent="-342900">
              <a:buFont typeface="Wingdings" panose="05000000000000000000" pitchFamily="2" charset="2"/>
              <a:buChar char="ü"/>
            </a:pPr>
            <a:r>
              <a:rPr lang="zh-CN" altLang="en-US" dirty="0"/>
              <a:t>已</a:t>
            </a:r>
            <a:r>
              <a:rPr lang="zh-CN" altLang="en-US" dirty="0" smtClean="0"/>
              <a:t>在某些单位举办过相关、类似竞赛的，这些单位不参加相关或类似项目竞赛。</a:t>
            </a:r>
            <a:endParaRPr lang="en-US" altLang="zh-CN" dirty="0" smtClean="0"/>
          </a:p>
          <a:p>
            <a:pPr marL="342900" indent="-342900">
              <a:buFont typeface="Wingdings" panose="05000000000000000000" pitchFamily="2" charset="2"/>
              <a:buChar char="ü"/>
            </a:pPr>
            <a:r>
              <a:rPr lang="zh-CN" altLang="en-US" dirty="0" smtClean="0"/>
              <a:t>为提升全体参赛选手的基本素质，当进入决赛的选手现场比赛结束离开竞赛现场后，在各单位领队确保安全的情况下，场地放开，各单位领队可组织本单位其他未进入决赛的选手，进入现场，按参赛选手的要求进行比赛，竞赛考核由各单位自行完成，大赛评委不负责对这些选手进行评分和点评。</a:t>
            </a:r>
            <a:endParaRPr lang="en-US" altLang="zh-CN" dirty="0" smtClean="0"/>
          </a:p>
          <a:p>
            <a:pPr marL="342900" indent="-342900">
              <a:buFont typeface="Wingdings" panose="05000000000000000000" pitchFamily="2" charset="2"/>
              <a:buChar char="ü"/>
            </a:pPr>
            <a:r>
              <a:rPr lang="zh-CN" altLang="en-US" dirty="0" smtClean="0"/>
              <a:t>竞赛得分：</a:t>
            </a:r>
            <a:endParaRPr lang="en-US" altLang="zh-CN" dirty="0" smtClean="0"/>
          </a:p>
          <a:p>
            <a:r>
              <a:rPr lang="zh-CN" altLang="en-US" dirty="0" smtClean="0">
                <a:hlinkClick r:id="rId2" action="ppaction://hlinksldjump"/>
              </a:rPr>
              <a:t>团体得分</a:t>
            </a:r>
            <a:endParaRPr lang="en-US" altLang="zh-CN" dirty="0" smtClean="0"/>
          </a:p>
          <a:p>
            <a:r>
              <a:rPr lang="zh-CN" altLang="en-US" dirty="0" smtClean="0">
                <a:hlinkClick r:id="rId3" action="ppaction://hlinksldjump"/>
              </a:rPr>
              <a:t>个人得分</a:t>
            </a:r>
            <a:endParaRPr lang="zh-CN" altLang="en-US" dirty="0"/>
          </a:p>
        </p:txBody>
      </p:sp>
      <p:sp>
        <p:nvSpPr>
          <p:cNvPr id="4" name="矩形 3">
            <a:hlinkClick r:id="rId4" action="ppaction://hlinksldjump"/>
          </p:cNvPr>
          <p:cNvSpPr/>
          <p:nvPr/>
        </p:nvSpPr>
        <p:spPr>
          <a:xfrm>
            <a:off x="6516216" y="4797152"/>
            <a:ext cx="2627784" cy="20608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0797898"/>
      </p:ext>
    </p:extLst>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zh-CN" altLang="en-US" dirty="0" smtClean="0"/>
              <a:t>竞赛得分</a:t>
            </a:r>
            <a:r>
              <a:rPr lang="en-US" altLang="zh-CN" dirty="0" smtClean="0"/>
              <a:t>——</a:t>
            </a:r>
            <a:r>
              <a:rPr lang="zh-CN" altLang="en-US" dirty="0"/>
              <a:t>团体</a:t>
            </a:r>
            <a:r>
              <a:rPr lang="zh-CN" altLang="en-US" dirty="0" smtClean="0"/>
              <a:t>总分（暂定）</a:t>
            </a:r>
            <a:endParaRPr lang="zh-CN" altLang="en-US" dirty="0"/>
          </a:p>
        </p:txBody>
      </p:sp>
      <p:sp>
        <p:nvSpPr>
          <p:cNvPr id="3" name="内容占位符 2"/>
          <p:cNvSpPr>
            <a:spLocks noGrp="1"/>
          </p:cNvSpPr>
          <p:nvPr>
            <p:ph idx="1"/>
          </p:nvPr>
        </p:nvSpPr>
        <p:spPr>
          <a:xfrm>
            <a:off x="468313" y="1340768"/>
            <a:ext cx="8229600" cy="4525962"/>
          </a:xfrm>
        </p:spPr>
        <p:txBody>
          <a:bodyPr/>
          <a:lstStyle/>
          <a:p>
            <a:pPr lvl="0"/>
            <a:r>
              <a:rPr lang="zh-CN" altLang="en-US" dirty="0" smtClean="0"/>
              <a:t>团体竞赛总得分</a:t>
            </a:r>
            <a:r>
              <a:rPr lang="en-US" dirty="0" smtClean="0"/>
              <a:t>=</a:t>
            </a:r>
            <a:r>
              <a:rPr lang="zh-CN" altLang="en-US" dirty="0" smtClean="0">
                <a:solidFill>
                  <a:srgbClr val="000000"/>
                </a:solidFill>
              </a:rPr>
              <a:t>第</a:t>
            </a:r>
            <a:r>
              <a:rPr lang="zh-CN" altLang="en-US" dirty="0">
                <a:solidFill>
                  <a:srgbClr val="000000"/>
                </a:solidFill>
              </a:rPr>
              <a:t>一</a:t>
            </a:r>
            <a:r>
              <a:rPr lang="zh-CN" altLang="en-US" dirty="0" smtClean="0">
                <a:solidFill>
                  <a:srgbClr val="000000"/>
                </a:solidFill>
              </a:rPr>
              <a:t>轮共</a:t>
            </a:r>
            <a:r>
              <a:rPr lang="zh-CN" altLang="en-US" dirty="0">
                <a:solidFill>
                  <a:srgbClr val="000000"/>
                </a:solidFill>
              </a:rPr>
              <a:t>答题</a:t>
            </a:r>
            <a:r>
              <a:rPr lang="zh-CN" altLang="en-US" dirty="0" smtClean="0">
                <a:solidFill>
                  <a:srgbClr val="000000"/>
                </a:solidFill>
              </a:rPr>
              <a:t>、抢答</a:t>
            </a:r>
            <a:r>
              <a:rPr lang="zh-CN" altLang="en-US" dirty="0">
                <a:solidFill>
                  <a:srgbClr val="000000"/>
                </a:solidFill>
              </a:rPr>
              <a:t>题</a:t>
            </a:r>
            <a:r>
              <a:rPr lang="zh-CN" altLang="en-US" dirty="0" smtClean="0">
                <a:solidFill>
                  <a:srgbClr val="000000"/>
                </a:solidFill>
              </a:rPr>
              <a:t>、风险题单位得分</a:t>
            </a:r>
            <a:r>
              <a:rPr lang="en-US" altLang="zh-CN" dirty="0" smtClean="0">
                <a:solidFill>
                  <a:srgbClr val="000000"/>
                </a:solidFill>
              </a:rPr>
              <a:t>+</a:t>
            </a:r>
            <a:r>
              <a:rPr lang="zh-CN" altLang="en-US" dirty="0">
                <a:solidFill>
                  <a:srgbClr val="000000"/>
                </a:solidFill>
              </a:rPr>
              <a:t>两轮本</a:t>
            </a:r>
            <a:r>
              <a:rPr lang="zh-CN" altLang="en-US" dirty="0" smtClean="0">
                <a:solidFill>
                  <a:srgbClr val="000000"/>
                </a:solidFill>
              </a:rPr>
              <a:t>单位代表队全体参赛</a:t>
            </a:r>
            <a:r>
              <a:rPr lang="zh-CN" altLang="en-US" dirty="0">
                <a:solidFill>
                  <a:srgbClr val="000000"/>
                </a:solidFill>
              </a:rPr>
              <a:t>选手个人总得分</a:t>
            </a:r>
            <a:r>
              <a:rPr lang="zh-CN" altLang="en-US" dirty="0" smtClean="0">
                <a:solidFill>
                  <a:srgbClr val="000000"/>
                </a:solidFill>
              </a:rPr>
              <a:t>。</a:t>
            </a:r>
            <a:endParaRPr lang="en-US" altLang="zh-CN" dirty="0" smtClean="0">
              <a:solidFill>
                <a:srgbClr val="000000"/>
              </a:solidFill>
            </a:endParaRPr>
          </a:p>
          <a:p>
            <a:pPr lvl="0"/>
            <a:r>
              <a:rPr lang="zh-CN" altLang="en-US" dirty="0" smtClean="0">
                <a:solidFill>
                  <a:srgbClr val="000000"/>
                </a:solidFill>
              </a:rPr>
              <a:t>如果一个单位有两只代表队的，取成绩高的一组作为单位团体总分。</a:t>
            </a:r>
            <a:endParaRPr lang="en-US" altLang="zh-CN" dirty="0" smtClean="0">
              <a:solidFill>
                <a:srgbClr val="000000"/>
              </a:solidFill>
            </a:endParaRPr>
          </a:p>
          <a:p>
            <a:pPr lvl="0"/>
            <a:r>
              <a:rPr lang="zh-CN" altLang="en-US" dirty="0" smtClean="0">
                <a:solidFill>
                  <a:srgbClr val="000000"/>
                </a:solidFill>
              </a:rPr>
              <a:t>如果一个单位两只代表队最低成绩均高于其他所有代表队时，待大赛组委会商定。</a:t>
            </a:r>
            <a:endParaRPr lang="en-US" altLang="zh-CN" dirty="0">
              <a:solidFill>
                <a:srgbClr val="000000"/>
              </a:solidFill>
            </a:endParaRPr>
          </a:p>
        </p:txBody>
      </p:sp>
      <p:pic>
        <p:nvPicPr>
          <p:cNvPr id="2855937" name="Picture 1" descr="D:\My Pictures\剪贴画\卡通人\PE01742_.WMF"/>
          <p:cNvPicPr>
            <a:picLocks noChangeAspect="1" noChangeArrowheads="1"/>
          </p:cNvPicPr>
          <p:nvPr/>
        </p:nvPicPr>
        <p:blipFill>
          <a:blip r:embed="rId2"/>
          <a:srcRect/>
          <a:stretch>
            <a:fillRect/>
          </a:stretch>
        </p:blipFill>
        <p:spPr bwMode="auto">
          <a:xfrm>
            <a:off x="107505" y="3789040"/>
            <a:ext cx="1944215" cy="2826649"/>
          </a:xfrm>
          <a:prstGeom prst="rect">
            <a:avLst/>
          </a:prstGeom>
          <a:noFill/>
        </p:spPr>
      </p:pic>
      <p:sp>
        <p:nvSpPr>
          <p:cNvPr id="4" name="矩形 3">
            <a:hlinkClick r:id="rId3" action="ppaction://hlinksldjump"/>
          </p:cNvPr>
          <p:cNvSpPr/>
          <p:nvPr/>
        </p:nvSpPr>
        <p:spPr>
          <a:xfrm>
            <a:off x="6228184" y="4725144"/>
            <a:ext cx="2915816" cy="2132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1179662"/>
      </p:ext>
    </p:extLst>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课程大纲</a:t>
            </a:r>
            <a:endParaRPr lang="zh-CN" altLang="en-US" dirty="0"/>
          </a:p>
        </p:txBody>
      </p:sp>
      <p:sp>
        <p:nvSpPr>
          <p:cNvPr id="3" name="内容占位符 2"/>
          <p:cNvSpPr>
            <a:spLocks noGrp="1"/>
          </p:cNvSpPr>
          <p:nvPr>
            <p:ph idx="1"/>
          </p:nvPr>
        </p:nvSpPr>
        <p:spPr/>
        <p:txBody>
          <a:bodyPr/>
          <a:lstStyle/>
          <a:p>
            <a:r>
              <a:rPr lang="en-US" altLang="zh-CN" dirty="0" smtClean="0"/>
              <a:t>1 </a:t>
            </a:r>
            <a:r>
              <a:rPr lang="zh-CN" altLang="en-US" dirty="0" smtClean="0"/>
              <a:t>班组长的两个职业技能</a:t>
            </a:r>
            <a:endParaRPr lang="en-US" altLang="zh-CN" dirty="0" smtClean="0"/>
          </a:p>
          <a:p>
            <a:r>
              <a:rPr lang="en-US" altLang="zh-CN" dirty="0" smtClean="0"/>
              <a:t>2 </a:t>
            </a:r>
            <a:r>
              <a:rPr lang="zh-CN" altLang="en-US" dirty="0" smtClean="0"/>
              <a:t>班组长职业技能框架</a:t>
            </a:r>
            <a:endParaRPr lang="en-US" altLang="zh-CN" dirty="0" smtClean="0"/>
          </a:p>
          <a:p>
            <a:r>
              <a:rPr lang="en-US" altLang="zh-CN" dirty="0" smtClean="0"/>
              <a:t>3 </a:t>
            </a:r>
            <a:r>
              <a:rPr lang="zh-CN" altLang="en-US" dirty="0" smtClean="0"/>
              <a:t>班组长职业技能提升的方法</a:t>
            </a:r>
            <a:r>
              <a:rPr lang="en-US" altLang="zh-CN" dirty="0" smtClean="0"/>
              <a:t>——</a:t>
            </a:r>
            <a:r>
              <a:rPr lang="zh-CN" altLang="en-US" dirty="0" smtClean="0"/>
              <a:t>当前企业培训存在的问题</a:t>
            </a:r>
            <a:endParaRPr lang="en-US" altLang="zh-CN" dirty="0" smtClean="0"/>
          </a:p>
          <a:p>
            <a:r>
              <a:rPr lang="en-US" altLang="zh-CN" dirty="0" smtClean="0"/>
              <a:t>4 </a:t>
            </a:r>
            <a:r>
              <a:rPr lang="zh-CN" altLang="en-US" dirty="0" smtClean="0"/>
              <a:t>培训趋势四个的转变</a:t>
            </a:r>
            <a:endParaRPr lang="en-US" altLang="zh-CN" dirty="0" smtClean="0"/>
          </a:p>
          <a:p>
            <a:r>
              <a:rPr lang="en-US" altLang="zh-CN" dirty="0" smtClean="0"/>
              <a:t>5 </a:t>
            </a:r>
            <a:r>
              <a:rPr lang="zh-CN" altLang="en-US" dirty="0" smtClean="0"/>
              <a:t>新时期的班组培训方式</a:t>
            </a:r>
            <a:r>
              <a:rPr lang="en-US" altLang="zh-CN" dirty="0" smtClean="0"/>
              <a:t>——</a:t>
            </a:r>
            <a:r>
              <a:rPr lang="zh-CN" altLang="en-US" dirty="0" smtClean="0"/>
              <a:t>班组竞赛</a:t>
            </a:r>
            <a:endParaRPr lang="en-US" altLang="zh-CN" dirty="0" smtClean="0"/>
          </a:p>
          <a:p>
            <a:r>
              <a:rPr lang="en-US" altLang="zh-CN" dirty="0" smtClean="0"/>
              <a:t>6 </a:t>
            </a:r>
            <a:r>
              <a:rPr lang="zh-CN" altLang="en-US" dirty="0" smtClean="0"/>
              <a:t>竞赛能给企业和个人带来的好处</a:t>
            </a:r>
            <a:endParaRPr lang="en-US" altLang="zh-CN" dirty="0" smtClean="0"/>
          </a:p>
          <a:p>
            <a:r>
              <a:rPr lang="en-US" altLang="zh-CN" dirty="0" smtClean="0"/>
              <a:t>7 </a:t>
            </a:r>
            <a:r>
              <a:rPr lang="zh-CN" altLang="en-US" dirty="0"/>
              <a:t>本</a:t>
            </a:r>
            <a:r>
              <a:rPr lang="zh-CN" altLang="en-US" dirty="0" smtClean="0"/>
              <a:t>次班组竞赛总规则</a:t>
            </a:r>
            <a:endParaRPr lang="en-US" altLang="zh-CN" dirty="0" smtClean="0"/>
          </a:p>
          <a:p>
            <a:r>
              <a:rPr lang="en-US" altLang="zh-CN" dirty="0" smtClean="0"/>
              <a:t>8 </a:t>
            </a:r>
            <a:r>
              <a:rPr lang="zh-CN" altLang="en-US" dirty="0" smtClean="0"/>
              <a:t>竞赛流程与班组长职业素养提升</a:t>
            </a:r>
            <a:endParaRPr lang="en-US" altLang="zh-CN" dirty="0" smtClean="0"/>
          </a:p>
          <a:p>
            <a:r>
              <a:rPr lang="en-US" altLang="zh-CN" dirty="0" smtClean="0"/>
              <a:t>9 </a:t>
            </a:r>
            <a:r>
              <a:rPr lang="zh-CN" altLang="en-US" dirty="0" smtClean="0"/>
              <a:t>演讲与文案撰写</a:t>
            </a:r>
            <a:endParaRPr lang="en-US" altLang="zh-CN" dirty="0" smtClean="0"/>
          </a:p>
          <a:p>
            <a:r>
              <a:rPr lang="en-US" altLang="zh-CN" dirty="0" smtClean="0"/>
              <a:t>10 </a:t>
            </a:r>
            <a:r>
              <a:rPr lang="zh-CN" altLang="en-US" dirty="0" smtClean="0"/>
              <a:t>定置管理</a:t>
            </a:r>
            <a:endParaRPr lang="en-US" altLang="zh-CN" dirty="0" smtClean="0"/>
          </a:p>
          <a:p>
            <a:r>
              <a:rPr lang="en-US" altLang="zh-CN" dirty="0" smtClean="0"/>
              <a:t>11 </a:t>
            </a:r>
            <a:r>
              <a:rPr lang="zh-CN" altLang="en-US" dirty="0" smtClean="0"/>
              <a:t>文案撰写：安全预案、问题整改预案</a:t>
            </a:r>
            <a:endParaRPr lang="zh-CN" altLang="en-US" dirty="0"/>
          </a:p>
        </p:txBody>
      </p:sp>
    </p:spTree>
    <p:extLst>
      <p:ext uri="{BB962C8B-B14F-4D97-AF65-F5344CB8AC3E}">
        <p14:creationId xmlns:p14="http://schemas.microsoft.com/office/powerpoint/2010/main" val="716044367"/>
      </p:ext>
    </p:extLst>
  </p:cSld>
  <p:clrMapOvr>
    <a:masterClrMapping/>
  </p:clrMapOvr>
  <p:transition spd="slow">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zh-CN" altLang="en-US" dirty="0" smtClean="0">
                <a:solidFill>
                  <a:srgbClr val="000000"/>
                </a:solidFill>
              </a:rPr>
              <a:t>竞赛</a:t>
            </a:r>
            <a:r>
              <a:rPr lang="zh-CN" altLang="en-US" dirty="0">
                <a:solidFill>
                  <a:srgbClr val="000000"/>
                </a:solidFill>
              </a:rPr>
              <a:t>得分</a:t>
            </a:r>
            <a:r>
              <a:rPr lang="en-US" altLang="zh-CN" dirty="0">
                <a:solidFill>
                  <a:srgbClr val="000000"/>
                </a:solidFill>
              </a:rPr>
              <a:t>——</a:t>
            </a:r>
            <a:r>
              <a:rPr lang="zh-CN" altLang="en-US" dirty="0" smtClean="0"/>
              <a:t>个人得分（暂定）</a:t>
            </a:r>
            <a:endParaRPr lang="zh-CN" altLang="en-US" dirty="0"/>
          </a:p>
        </p:txBody>
      </p:sp>
      <p:sp>
        <p:nvSpPr>
          <p:cNvPr id="3" name="内容占位符 2"/>
          <p:cNvSpPr>
            <a:spLocks noGrp="1"/>
          </p:cNvSpPr>
          <p:nvPr>
            <p:ph idx="1"/>
          </p:nvPr>
        </p:nvSpPr>
        <p:spPr>
          <a:xfrm>
            <a:off x="467544" y="1495326"/>
            <a:ext cx="8229600" cy="4525962"/>
          </a:xfrm>
        </p:spPr>
        <p:txBody>
          <a:bodyPr/>
          <a:lstStyle/>
          <a:p>
            <a:r>
              <a:rPr lang="zh-CN" altLang="en-US" dirty="0" smtClean="0"/>
              <a:t>个人得分</a:t>
            </a:r>
            <a:r>
              <a:rPr lang="en-US" altLang="zh-CN" dirty="0" smtClean="0"/>
              <a:t>=</a:t>
            </a:r>
            <a:r>
              <a:rPr lang="zh-CN" altLang="en-US" dirty="0" smtClean="0"/>
              <a:t>第一轮个人成绩</a:t>
            </a:r>
            <a:r>
              <a:rPr lang="en-US" altLang="zh-CN" dirty="0" smtClean="0"/>
              <a:t>+</a:t>
            </a:r>
            <a:r>
              <a:rPr lang="zh-CN" altLang="en-US" dirty="0" smtClean="0"/>
              <a:t>第二轮个人过程成绩</a:t>
            </a:r>
            <a:r>
              <a:rPr lang="en-US" altLang="zh-CN" dirty="0" smtClean="0"/>
              <a:t>+</a:t>
            </a:r>
            <a:r>
              <a:rPr lang="zh-CN" altLang="en-US" dirty="0" smtClean="0"/>
              <a:t>第二轮文案成绩</a:t>
            </a:r>
            <a:endParaRPr lang="en-US" altLang="zh-CN" dirty="0" smtClean="0"/>
          </a:p>
          <a:p>
            <a:r>
              <a:rPr lang="zh-CN" altLang="en-US" dirty="0" smtClean="0"/>
              <a:t>第二轮个人过程成绩</a:t>
            </a:r>
            <a:r>
              <a:rPr lang="en-US" altLang="zh-CN" dirty="0" smtClean="0"/>
              <a:t>=</a:t>
            </a:r>
            <a:r>
              <a:rPr lang="zh-CN" altLang="en-US" dirty="0" smtClean="0"/>
              <a:t>组长个人得分</a:t>
            </a:r>
            <a:r>
              <a:rPr lang="en-US" altLang="zh-CN" smtClean="0"/>
              <a:t>+ ？</a:t>
            </a:r>
            <a:r>
              <a:rPr lang="zh-CN" altLang="en-US" dirty="0" smtClean="0"/>
              <a:t>次配合个人得分</a:t>
            </a:r>
            <a:endParaRPr lang="en-US" altLang="zh-CN" dirty="0" smtClean="0"/>
          </a:p>
          <a:p>
            <a:r>
              <a:rPr lang="zh-CN" altLang="en-US" dirty="0" smtClean="0"/>
              <a:t>组长个人得分</a:t>
            </a:r>
            <a:r>
              <a:rPr lang="en-US" altLang="zh-CN" dirty="0" smtClean="0"/>
              <a:t>=</a:t>
            </a:r>
            <a:r>
              <a:rPr lang="zh-CN" altLang="en-US" dirty="0" smtClean="0"/>
              <a:t>组长过程得分（评委记分）</a:t>
            </a:r>
            <a:r>
              <a:rPr lang="en-US" altLang="zh-CN" dirty="0" smtClean="0"/>
              <a:t>+</a:t>
            </a:r>
            <a:r>
              <a:rPr lang="zh-CN" altLang="en-US" dirty="0" smtClean="0"/>
              <a:t>激励分配得分（组长分配）</a:t>
            </a:r>
            <a:endParaRPr lang="en-US" altLang="zh-CN" dirty="0" smtClean="0"/>
          </a:p>
          <a:p>
            <a:r>
              <a:rPr lang="zh-CN" altLang="en-US" dirty="0" smtClean="0"/>
              <a:t>配合个人得分</a:t>
            </a:r>
            <a:r>
              <a:rPr lang="en-US" altLang="zh-CN" dirty="0" smtClean="0"/>
              <a:t>=</a:t>
            </a:r>
            <a:r>
              <a:rPr lang="zh-CN" altLang="en-US" dirty="0" smtClean="0"/>
              <a:t>项目个人过程得分（评委记分）</a:t>
            </a:r>
            <a:r>
              <a:rPr lang="en-US" altLang="zh-CN" dirty="0" smtClean="0"/>
              <a:t>+</a:t>
            </a:r>
            <a:r>
              <a:rPr lang="zh-CN" altLang="en-US" dirty="0" smtClean="0"/>
              <a:t>激励分配得分（组长分配）</a:t>
            </a:r>
            <a:endParaRPr lang="zh-CN" altLang="en-US" dirty="0"/>
          </a:p>
        </p:txBody>
      </p:sp>
      <p:pic>
        <p:nvPicPr>
          <p:cNvPr id="4" name="Picture 6" descr="j0282784">
            <a:hlinkClick r:id="rId2" action="ppaction://hlinksldjump"/>
          </p:cNvPr>
          <p:cNvPicPr>
            <a:picLocks noChangeAspect="1" noChangeArrowheads="1" noCrop="1"/>
          </p:cNvPicPr>
          <p:nvPr/>
        </p:nvPicPr>
        <p:blipFill>
          <a:blip r:embed="rId3"/>
          <a:srcRect/>
          <a:stretch>
            <a:fillRect/>
          </a:stretch>
        </p:blipFill>
        <p:spPr bwMode="auto">
          <a:xfrm>
            <a:off x="6804248" y="4280587"/>
            <a:ext cx="2339752" cy="2234512"/>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val="2601896788"/>
      </p:ext>
    </p:extLst>
  </p:cSld>
  <p:clrMapOvr>
    <a:masterClrMapping/>
  </p:clrMapOvr>
  <p:transition spd="slow">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 </a:t>
            </a:r>
            <a:r>
              <a:rPr lang="zh-CN" altLang="en-US" dirty="0" smtClean="0"/>
              <a:t>现场实操竞赛题型（暂定）（共五个）</a:t>
            </a:r>
            <a:endParaRPr lang="zh-CN" altLang="en-US" dirty="0"/>
          </a:p>
        </p:txBody>
      </p:sp>
      <p:sp>
        <p:nvSpPr>
          <p:cNvPr id="3" name="文本占位符 2"/>
          <p:cNvSpPr>
            <a:spLocks noGrp="1"/>
          </p:cNvSpPr>
          <p:nvPr>
            <p:ph type="body" sz="half" idx="1"/>
          </p:nvPr>
        </p:nvSpPr>
        <p:spPr/>
        <p:txBody>
          <a:bodyPr/>
          <a:lstStyle/>
          <a:p>
            <a:r>
              <a:rPr lang="zh-CN" altLang="en-US" sz="2800" b="1" dirty="0" smtClean="0">
                <a:solidFill>
                  <a:srgbClr val="FF0000"/>
                </a:solidFill>
              </a:rPr>
              <a:t>领导力竞赛：</a:t>
            </a:r>
            <a:endParaRPr lang="en-US" altLang="zh-CN" sz="2800" b="1" dirty="0" smtClean="0">
              <a:solidFill>
                <a:srgbClr val="FF0000"/>
              </a:solidFill>
            </a:endParaRPr>
          </a:p>
          <a:p>
            <a:r>
              <a:rPr lang="zh-CN" altLang="en-US" dirty="0" smtClean="0"/>
              <a:t>单位时间内的目标管理（两个题</a:t>
            </a:r>
            <a:r>
              <a:rPr lang="en-US" altLang="zh-CN" dirty="0" smtClean="0"/>
              <a:t>)</a:t>
            </a:r>
          </a:p>
          <a:p>
            <a:r>
              <a:rPr lang="zh-CN" altLang="en-US" dirty="0" smtClean="0"/>
              <a:t>考核文案：围绕竞赛，从管理的角度谈领导力</a:t>
            </a:r>
            <a:endParaRPr lang="en-US" altLang="zh-CN" dirty="0" smtClean="0"/>
          </a:p>
          <a:p>
            <a:r>
              <a:rPr lang="zh-CN" altLang="en-US" sz="2800" b="1" dirty="0">
                <a:solidFill>
                  <a:srgbClr val="FF0000"/>
                </a:solidFill>
              </a:rPr>
              <a:t>专业能力竞赛：</a:t>
            </a:r>
            <a:endParaRPr lang="en-US" altLang="zh-CN" sz="2800" b="1" dirty="0">
              <a:solidFill>
                <a:srgbClr val="FF0000"/>
              </a:solidFill>
            </a:endParaRPr>
          </a:p>
          <a:p>
            <a:r>
              <a:rPr lang="zh-CN" altLang="en-US" dirty="0" smtClean="0"/>
              <a:t>领导力</a:t>
            </a:r>
            <a:r>
              <a:rPr lang="en-US" altLang="zh-CN" dirty="0" smtClean="0"/>
              <a:t>+</a:t>
            </a:r>
            <a:r>
              <a:rPr lang="zh-CN" altLang="en-US" dirty="0" smtClean="0"/>
              <a:t>团队管理</a:t>
            </a:r>
            <a:r>
              <a:rPr lang="en-US" altLang="zh-CN" dirty="0" smtClean="0"/>
              <a:t>+</a:t>
            </a:r>
            <a:r>
              <a:rPr lang="zh-CN" altLang="en-US" dirty="0" smtClean="0"/>
              <a:t>安全隐患排查</a:t>
            </a:r>
            <a:r>
              <a:rPr lang="en-US" altLang="zh-CN" dirty="0" smtClean="0"/>
              <a:t>(</a:t>
            </a:r>
            <a:r>
              <a:rPr lang="zh-CN" altLang="en-US" dirty="0" smtClean="0"/>
              <a:t>一个题）</a:t>
            </a:r>
            <a:endParaRPr lang="en-US" altLang="zh-CN" dirty="0" smtClean="0"/>
          </a:p>
          <a:p>
            <a:r>
              <a:rPr lang="zh-CN" altLang="en-US" dirty="0" smtClean="0"/>
              <a:t>考核文案</a:t>
            </a:r>
            <a:r>
              <a:rPr lang="en-US" altLang="zh-CN" dirty="0" smtClean="0"/>
              <a:t>:</a:t>
            </a:r>
            <a:r>
              <a:rPr lang="zh-CN" altLang="en-US" dirty="0" smtClean="0"/>
              <a:t>编写安全隐患预案</a:t>
            </a:r>
            <a:endParaRPr lang="en-US" altLang="zh-CN" dirty="0" smtClean="0"/>
          </a:p>
          <a:p>
            <a:r>
              <a:rPr lang="zh-CN" altLang="en-US" dirty="0" smtClean="0"/>
              <a:t>领导力</a:t>
            </a:r>
            <a:r>
              <a:rPr lang="en-US" altLang="zh-CN" dirty="0" smtClean="0"/>
              <a:t>+</a:t>
            </a:r>
            <a:r>
              <a:rPr lang="zh-CN" altLang="en-US" dirty="0" smtClean="0"/>
              <a:t>团队管理</a:t>
            </a:r>
            <a:r>
              <a:rPr lang="en-US" altLang="zh-CN" dirty="0" smtClean="0"/>
              <a:t>+</a:t>
            </a:r>
            <a:r>
              <a:rPr lang="zh-CN" altLang="en-US" dirty="0" smtClean="0"/>
              <a:t>问题整改（一个题）</a:t>
            </a:r>
            <a:endParaRPr lang="en-US" altLang="zh-CN" dirty="0" smtClean="0"/>
          </a:p>
          <a:p>
            <a:r>
              <a:rPr lang="zh-CN" altLang="en-US" dirty="0" smtClean="0"/>
              <a:t>考核文案：问题整改方案及作业计划编写</a:t>
            </a:r>
            <a:endParaRPr lang="en-US" altLang="zh-CN" dirty="0" smtClean="0"/>
          </a:p>
          <a:p>
            <a:r>
              <a:rPr lang="zh-CN" altLang="en-US" dirty="0"/>
              <a:t>领导</a:t>
            </a:r>
            <a:r>
              <a:rPr lang="zh-CN" altLang="en-US" dirty="0" smtClean="0"/>
              <a:t>力</a:t>
            </a:r>
            <a:r>
              <a:rPr lang="en-US" altLang="zh-CN" dirty="0" smtClean="0"/>
              <a:t>+</a:t>
            </a:r>
            <a:r>
              <a:rPr lang="zh-CN" altLang="en-US" dirty="0" smtClean="0"/>
              <a:t>团队管理</a:t>
            </a:r>
            <a:r>
              <a:rPr lang="en-US" altLang="zh-CN" dirty="0" smtClean="0"/>
              <a:t>+</a:t>
            </a:r>
            <a:r>
              <a:rPr lang="zh-CN" altLang="en-US" dirty="0" smtClean="0"/>
              <a:t>待依据现场情况最终确定 </a:t>
            </a:r>
            <a:r>
              <a:rPr lang="en-US" altLang="zh-CN" dirty="0" smtClean="0"/>
              <a:t>(</a:t>
            </a:r>
            <a:r>
              <a:rPr lang="zh-CN" altLang="en-US" dirty="0" smtClean="0"/>
              <a:t>一个题）</a:t>
            </a:r>
            <a:endParaRPr lang="en-US" altLang="zh-CN" dirty="0" smtClean="0"/>
          </a:p>
          <a:p>
            <a:r>
              <a:rPr lang="zh-CN" altLang="en-US" dirty="0" smtClean="0"/>
              <a:t>考核文案：对应考核题</a:t>
            </a:r>
            <a:endParaRPr lang="en-US" altLang="zh-CN" dirty="0"/>
          </a:p>
          <a:p>
            <a:endParaRPr lang="zh-CN" altLang="en-US" dirty="0"/>
          </a:p>
        </p:txBody>
      </p:sp>
    </p:spTree>
    <p:extLst>
      <p:ext uri="{BB962C8B-B14F-4D97-AF65-F5344CB8AC3E}">
        <p14:creationId xmlns:p14="http://schemas.microsoft.com/office/powerpoint/2010/main" val="2133733945"/>
      </p:ext>
    </p:extLst>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 </a:t>
            </a:r>
            <a:r>
              <a:rPr lang="zh-CN" altLang="en-US" dirty="0" smtClean="0"/>
              <a:t>竞赛流程</a:t>
            </a:r>
            <a:endParaRPr lang="zh-CN" altLang="en-US" dirty="0"/>
          </a:p>
        </p:txBody>
      </p:sp>
      <p:sp>
        <p:nvSpPr>
          <p:cNvPr id="3" name="内容占位符 2"/>
          <p:cNvSpPr>
            <a:spLocks noGrp="1"/>
          </p:cNvSpPr>
          <p:nvPr>
            <p:ph idx="1"/>
          </p:nvPr>
        </p:nvSpPr>
        <p:spPr>
          <a:xfrm>
            <a:off x="0" y="1340768"/>
            <a:ext cx="9036050" cy="4525962"/>
          </a:xfrm>
        </p:spPr>
        <p:txBody>
          <a:bodyPr/>
          <a:lstStyle/>
          <a:p>
            <a:pPr marL="171450" indent="361950">
              <a:buFont typeface="+mj-lt"/>
              <a:buAutoNum type="arabicPeriod"/>
            </a:pPr>
            <a:r>
              <a:rPr lang="zh-CN" altLang="en-US" dirty="0" smtClean="0"/>
              <a:t>个人竞选组长（背对背，参赛人数少面述，参赛人数多，文字稿评审）</a:t>
            </a:r>
            <a:endParaRPr lang="en-US" altLang="zh-CN" dirty="0" smtClean="0"/>
          </a:p>
          <a:p>
            <a:pPr marL="171450" indent="361950">
              <a:buFont typeface="+mj-lt"/>
              <a:buAutoNum type="arabicPeriod"/>
            </a:pPr>
            <a:r>
              <a:rPr lang="zh-CN" altLang="en-US" dirty="0" smtClean="0"/>
              <a:t>组长根据抽签的任务组织召开班前会，安排人员，分配任务，进入现场相关教育及检查；</a:t>
            </a:r>
          </a:p>
          <a:p>
            <a:pPr marL="171450" indent="361950">
              <a:buFont typeface="+mj-lt"/>
              <a:buAutoNum type="arabicPeriod"/>
            </a:pPr>
            <a:r>
              <a:rPr lang="zh-CN" altLang="en-US" dirty="0" smtClean="0"/>
              <a:t>带队进入现场，在规定时间内，根据现场实际和考核规定要求，完成目标管理的任务；</a:t>
            </a:r>
          </a:p>
          <a:p>
            <a:pPr marL="171450" indent="361950">
              <a:buFont typeface="+mj-lt"/>
              <a:buAutoNum type="arabicPeriod"/>
            </a:pPr>
            <a:r>
              <a:rPr lang="zh-CN" altLang="en-US" dirty="0" smtClean="0"/>
              <a:t>退出现场，组织全组人员完成相关考核文案框架；</a:t>
            </a:r>
          </a:p>
          <a:p>
            <a:pPr marL="171450" indent="361950">
              <a:buFont typeface="+mj-lt"/>
              <a:buAutoNum type="arabicPeriod"/>
            </a:pPr>
            <a:r>
              <a:rPr lang="zh-CN" altLang="en-US" dirty="0" smtClean="0"/>
              <a:t>召开班后会，进行总结点评及组员激励分配，凡参与第二轮竞赛的组员，竞赛中激励分配的分数计入参赛选手总得分；</a:t>
            </a:r>
          </a:p>
          <a:p>
            <a:pPr marL="171450" indent="361950">
              <a:buFont typeface="+mj-lt"/>
              <a:buAutoNum type="arabicPeriod"/>
            </a:pPr>
            <a:r>
              <a:rPr lang="zh-CN" altLang="en-US" dirty="0" smtClean="0"/>
              <a:t>评委评分，决出名次。</a:t>
            </a:r>
            <a:endParaRPr lang="zh-CN" altLang="en-US" dirty="0"/>
          </a:p>
        </p:txBody>
      </p:sp>
    </p:spTree>
    <p:extLst>
      <p:ext uri="{BB962C8B-B14F-4D97-AF65-F5344CB8AC3E}">
        <p14:creationId xmlns:p14="http://schemas.microsoft.com/office/powerpoint/2010/main" val="3511533406"/>
      </p:ext>
    </p:extLst>
  </p:cSld>
  <p:clrMapOvr>
    <a:masterClrMapping/>
  </p:clrMapOvr>
  <p:transition spd="slow">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7 </a:t>
            </a:r>
            <a:r>
              <a:rPr lang="zh-CN" altLang="en-US" dirty="0" smtClean="0"/>
              <a:t>竞赛任务</a:t>
            </a:r>
            <a:endParaRPr lang="zh-CN" altLang="en-US" dirty="0"/>
          </a:p>
        </p:txBody>
      </p:sp>
      <p:sp>
        <p:nvSpPr>
          <p:cNvPr id="3" name="内容占位符 2"/>
          <p:cNvSpPr>
            <a:spLocks noGrp="1"/>
          </p:cNvSpPr>
          <p:nvPr>
            <p:ph idx="1"/>
          </p:nvPr>
        </p:nvSpPr>
        <p:spPr>
          <a:xfrm>
            <a:off x="0" y="1557338"/>
            <a:ext cx="8892480" cy="4525962"/>
          </a:xfrm>
        </p:spPr>
        <p:txBody>
          <a:bodyPr/>
          <a:lstStyle/>
          <a:p>
            <a:pPr marL="698500" indent="-520700">
              <a:buFont typeface="Wingdings" panose="05000000000000000000" pitchFamily="2" charset="2"/>
              <a:buChar char="Ø"/>
            </a:pPr>
            <a:r>
              <a:rPr lang="zh-CN" altLang="en-US" sz="2400" b="0" dirty="0" smtClean="0"/>
              <a:t>指挥一个团队，</a:t>
            </a:r>
            <a:r>
              <a:rPr lang="en-US" altLang="zh-CN" sz="2400" b="0" dirty="0" smtClean="0"/>
              <a:t>“</a:t>
            </a:r>
            <a:r>
              <a:rPr lang="zh-CN" altLang="en-US" sz="2400" b="0" dirty="0" smtClean="0"/>
              <a:t>攻城拔寨</a:t>
            </a:r>
            <a:r>
              <a:rPr lang="en-US" altLang="zh-CN" sz="2400" b="0" dirty="0" smtClean="0"/>
              <a:t>”</a:t>
            </a:r>
            <a:r>
              <a:rPr lang="zh-CN" altLang="en-US" sz="2400" b="0" dirty="0" smtClean="0"/>
              <a:t>，夺取胜利。</a:t>
            </a:r>
            <a:endParaRPr lang="en-US" altLang="zh-CN" sz="2400" b="0" dirty="0" smtClean="0"/>
          </a:p>
          <a:p>
            <a:pPr marL="698500" indent="-520700">
              <a:buFont typeface="Wingdings" panose="05000000000000000000" pitchFamily="2" charset="2"/>
              <a:buChar char="Ø"/>
            </a:pPr>
            <a:r>
              <a:rPr lang="zh-CN" altLang="en-US" dirty="0" smtClean="0"/>
              <a:t>带领一个团队，针对现场安全和职业健康存在的隐患或险</a:t>
            </a:r>
            <a:r>
              <a:rPr lang="zh-CN" altLang="en-US" dirty="0"/>
              <a:t>源</a:t>
            </a:r>
            <a:r>
              <a:rPr lang="zh-CN" altLang="en-US" dirty="0" smtClean="0"/>
              <a:t>进行分析，建立安全责任预案。</a:t>
            </a:r>
            <a:endParaRPr lang="en-US" altLang="zh-CN" dirty="0" smtClean="0"/>
          </a:p>
          <a:p>
            <a:pPr marL="698500" indent="-520700">
              <a:buFont typeface="Wingdings" panose="05000000000000000000" pitchFamily="2" charset="2"/>
              <a:buChar char="Ø"/>
            </a:pPr>
            <a:r>
              <a:rPr lang="zh-CN" altLang="en-US" dirty="0" smtClean="0"/>
              <a:t>带领一个团队针对现场存在的问题，进行定置规划，制定整改作业计划。</a:t>
            </a:r>
            <a:endParaRPr lang="en-US" altLang="zh-CN" dirty="0" smtClean="0"/>
          </a:p>
          <a:p>
            <a:pPr marL="698500" indent="-520700">
              <a:buFont typeface="Wingdings" panose="05000000000000000000" pitchFamily="2" charset="2"/>
              <a:buChar char="Ø"/>
            </a:pPr>
            <a:r>
              <a:rPr lang="zh-CN" altLang="en-US" dirty="0" smtClean="0"/>
              <a:t>一个任务待竞赛现场确定后定。</a:t>
            </a:r>
          </a:p>
          <a:p>
            <a:endParaRPr lang="zh-CN" altLang="en-US" sz="2400" b="0" dirty="0"/>
          </a:p>
        </p:txBody>
      </p:sp>
      <p:pic>
        <p:nvPicPr>
          <p:cNvPr id="2860033" name="Picture 1" descr="D:\My Pictures\剪贴画\卡通人\卡通人2\BD05054_.WMF"/>
          <p:cNvPicPr>
            <a:picLocks noChangeAspect="1" noChangeArrowheads="1"/>
          </p:cNvPicPr>
          <p:nvPr/>
        </p:nvPicPr>
        <p:blipFill>
          <a:blip r:embed="rId2"/>
          <a:srcRect/>
          <a:stretch>
            <a:fillRect/>
          </a:stretch>
        </p:blipFill>
        <p:spPr bwMode="auto">
          <a:xfrm>
            <a:off x="5715009" y="3329152"/>
            <a:ext cx="3428992" cy="3484224"/>
          </a:xfrm>
          <a:prstGeom prst="rect">
            <a:avLst/>
          </a:prstGeom>
          <a:noFill/>
        </p:spPr>
      </p:pic>
    </p:spTree>
    <p:extLst>
      <p:ext uri="{BB962C8B-B14F-4D97-AF65-F5344CB8AC3E}">
        <p14:creationId xmlns:p14="http://schemas.microsoft.com/office/powerpoint/2010/main" val="1828342252"/>
      </p:ext>
    </p:extLst>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 </a:t>
            </a:r>
            <a:r>
              <a:rPr lang="zh-CN" altLang="en-US" dirty="0" smtClean="0"/>
              <a:t>竞赛考察</a:t>
            </a:r>
            <a:endParaRPr lang="zh-CN" altLang="en-US" dirty="0"/>
          </a:p>
        </p:txBody>
      </p:sp>
      <p:sp>
        <p:nvSpPr>
          <p:cNvPr id="3" name="内容占位符 2"/>
          <p:cNvSpPr>
            <a:spLocks noGrp="1"/>
          </p:cNvSpPr>
          <p:nvPr>
            <p:ph idx="1"/>
          </p:nvPr>
        </p:nvSpPr>
        <p:spPr>
          <a:xfrm>
            <a:off x="285720" y="1557338"/>
            <a:ext cx="8572560" cy="4525962"/>
          </a:xfrm>
        </p:spPr>
        <p:txBody>
          <a:bodyPr/>
          <a:lstStyle/>
          <a:p>
            <a:r>
              <a:rPr lang="en-US" altLang="zh-CN" dirty="0" smtClean="0"/>
              <a:t>1 </a:t>
            </a:r>
            <a:r>
              <a:rPr lang="zh-CN" altLang="en-US" dirty="0" smtClean="0"/>
              <a:t>领导力考察：带领一个团队，在单位时间内完成目标的能力、人员安排与协调的能力、现场指挥的能力、团队带队的能力、如发生冲突，考察冲突处理的能力等。</a:t>
            </a:r>
            <a:endParaRPr lang="en-US" altLang="zh-CN" dirty="0" smtClean="0"/>
          </a:p>
          <a:p>
            <a:r>
              <a:rPr lang="en-US" altLang="zh-CN" dirty="0" smtClean="0"/>
              <a:t>2 </a:t>
            </a:r>
            <a:r>
              <a:rPr lang="zh-CN" altLang="en-US" dirty="0" smtClean="0"/>
              <a:t>专业能力考察：建立安全责任预案的能力、发现问题及计划处理的能力等。</a:t>
            </a:r>
            <a:endParaRPr lang="zh-CN" altLang="en-US" dirty="0"/>
          </a:p>
          <a:p>
            <a:endParaRPr lang="zh-CN" altLang="en-US" dirty="0" smtClean="0"/>
          </a:p>
          <a:p>
            <a:endParaRPr lang="zh-CN" altLang="en-US" dirty="0"/>
          </a:p>
        </p:txBody>
      </p:sp>
      <p:pic>
        <p:nvPicPr>
          <p:cNvPr id="2859010" name="Picture 2" descr="D:\My Pictures\剪贴画\卡通人\PE01525_.WMF"/>
          <p:cNvPicPr>
            <a:picLocks noChangeAspect="1" noChangeArrowheads="1"/>
          </p:cNvPicPr>
          <p:nvPr/>
        </p:nvPicPr>
        <p:blipFill>
          <a:blip r:embed="rId2"/>
          <a:srcRect/>
          <a:stretch>
            <a:fillRect/>
          </a:stretch>
        </p:blipFill>
        <p:spPr bwMode="auto">
          <a:xfrm>
            <a:off x="6408881" y="4214818"/>
            <a:ext cx="2735119" cy="2643182"/>
          </a:xfrm>
          <a:prstGeom prst="rect">
            <a:avLst/>
          </a:prstGeom>
          <a:noFill/>
        </p:spPr>
      </p:pic>
    </p:spTree>
    <p:extLst>
      <p:ext uri="{BB962C8B-B14F-4D97-AF65-F5344CB8AC3E}">
        <p14:creationId xmlns:p14="http://schemas.microsoft.com/office/powerpoint/2010/main" val="1783311139"/>
      </p:ext>
    </p:extLst>
  </p:cSld>
  <p:clrMapOvr>
    <a:masterClrMapping/>
  </p:clrMapOvr>
  <p:transition spd="slow">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0000"/>
            </a:gs>
            <a:gs pos="50000">
              <a:srgbClr val="800000"/>
            </a:gs>
            <a:gs pos="100000">
              <a:srgbClr val="CC0000"/>
            </a:gs>
          </a:gsLst>
          <a:lin ang="18900000" scaled="1"/>
        </a:gradFill>
        <a:effectLst/>
      </p:bgPr>
    </p:bg>
    <p:spTree>
      <p:nvGrpSpPr>
        <p:cNvPr id="1" name=""/>
        <p:cNvGrpSpPr/>
        <p:nvPr/>
      </p:nvGrpSpPr>
      <p:grpSpPr>
        <a:xfrm>
          <a:off x="0" y="0"/>
          <a:ext cx="0" cy="0"/>
          <a:chOff x="0" y="0"/>
          <a:chExt cx="0" cy="0"/>
        </a:xfrm>
      </p:grpSpPr>
      <p:sp>
        <p:nvSpPr>
          <p:cNvPr id="2573314" name="AutoShape 3">
            <a:hlinkClick r:id="" action="ppaction://noaction" highlightClick="1"/>
          </p:cNvPr>
          <p:cNvSpPr>
            <a:spLocks noChangeArrowheads="1"/>
          </p:cNvSpPr>
          <p:nvPr/>
        </p:nvSpPr>
        <p:spPr bwMode="auto">
          <a:xfrm>
            <a:off x="2667000" y="304800"/>
            <a:ext cx="3886200" cy="1066800"/>
          </a:xfrm>
          <a:prstGeom prst="actionButtonBlank">
            <a:avLst/>
          </a:prstGeom>
          <a:no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2573315" name="AutoShape 5">
            <a:hlinkClick r:id="" action="ppaction://noaction" highlightClick="1"/>
          </p:cNvPr>
          <p:cNvSpPr>
            <a:spLocks noChangeArrowheads="1"/>
          </p:cNvSpPr>
          <p:nvPr/>
        </p:nvSpPr>
        <p:spPr bwMode="auto">
          <a:xfrm>
            <a:off x="539750" y="709613"/>
            <a:ext cx="4752330" cy="520700"/>
          </a:xfrm>
          <a:prstGeom prst="actionButtonBlank">
            <a:avLst/>
          </a:prstGeom>
          <a:noFill/>
          <a:ln w="9525">
            <a:noFill/>
            <a:miter lim="800000"/>
            <a:headEnd/>
            <a:tailEnd/>
          </a:ln>
        </p:spPr>
        <p:txBody>
          <a:bodyPr wrap="none" anchor="ctr"/>
          <a:lstStyle/>
          <a:p>
            <a:r>
              <a:rPr lang="zh-CN" altLang="en-US" sz="2400" dirty="0">
                <a:solidFill>
                  <a:srgbClr val="FFFFFF"/>
                </a:solidFill>
                <a:latin typeface="黑体" pitchFamily="2" charset="-122"/>
                <a:ea typeface="黑体" pitchFamily="2" charset="-122"/>
              </a:rPr>
              <a:t>领导</a:t>
            </a:r>
            <a:r>
              <a:rPr lang="zh-CN" altLang="en-US" sz="2400" dirty="0" smtClean="0">
                <a:solidFill>
                  <a:srgbClr val="FFFFFF"/>
                </a:solidFill>
                <a:latin typeface="黑体" pitchFamily="2" charset="-122"/>
                <a:ea typeface="黑体" pitchFamily="2" charset="-122"/>
              </a:rPr>
              <a:t>力不是讲出来的，是在实际工作中摔打出来的</a:t>
            </a:r>
            <a:endParaRPr lang="en-US" altLang="zh-CN" sz="2400" dirty="0">
              <a:solidFill>
                <a:srgbClr val="FFFFFF"/>
              </a:solidFill>
              <a:latin typeface="黑体" pitchFamily="2" charset="-122"/>
              <a:ea typeface="黑体" pitchFamily="2" charset="-122"/>
            </a:endParaRPr>
          </a:p>
        </p:txBody>
      </p:sp>
      <p:sp>
        <p:nvSpPr>
          <p:cNvPr id="2573316" name="Rectangle 6"/>
          <p:cNvSpPr>
            <a:spLocks noGrp="1" noChangeArrowheads="1"/>
          </p:cNvSpPr>
          <p:nvPr>
            <p:ph type="ctrTitle"/>
          </p:nvPr>
        </p:nvSpPr>
        <p:spPr>
          <a:xfrm>
            <a:off x="3597274" y="2638425"/>
            <a:ext cx="4189436" cy="819150"/>
          </a:xfrm>
        </p:spPr>
        <p:txBody>
          <a:bodyPr/>
          <a:lstStyle/>
          <a:p>
            <a:r>
              <a:rPr kumimoji="1" lang="zh-CN" altLang="en-US" sz="4800" b="1" dirty="0" smtClean="0">
                <a:solidFill>
                  <a:srgbClr val="FFFFFF"/>
                </a:solidFill>
                <a:ea typeface="黑体" pitchFamily="2" charset="-122"/>
              </a:rPr>
              <a:t>领导力</a:t>
            </a:r>
            <a:endParaRPr kumimoji="1" lang="zh-CN" altLang="en-US" sz="4800" b="1" dirty="0">
              <a:solidFill>
                <a:srgbClr val="FFFFFF"/>
              </a:solidFill>
              <a:ea typeface="黑体" pitchFamily="2" charset="-122"/>
            </a:endParaRPr>
          </a:p>
        </p:txBody>
      </p:sp>
      <p:sp>
        <p:nvSpPr>
          <p:cNvPr id="2573317" name="Rectangle 7" descr="浅色横线"/>
          <p:cNvSpPr>
            <a:spLocks noChangeArrowheads="1"/>
          </p:cNvSpPr>
          <p:nvPr/>
        </p:nvSpPr>
        <p:spPr bwMode="auto">
          <a:xfrm>
            <a:off x="2805112" y="3502024"/>
            <a:ext cx="3111522" cy="141290"/>
          </a:xfrm>
          <a:prstGeom prst="rect">
            <a:avLst/>
          </a:prstGeom>
          <a:pattFill prst="ltHorz">
            <a:fgClr>
              <a:srgbClr val="0000FF"/>
            </a:fgClr>
            <a:bgClr>
              <a:schemeClr val="bg1"/>
            </a:bgClr>
          </a:pattFill>
          <a:ln w="9525">
            <a:noFill/>
            <a:miter lim="800000"/>
            <a:headEnd/>
            <a:tailEnd/>
          </a:ln>
        </p:spPr>
        <p:txBody>
          <a:bodyPr wrap="none" anchor="ctr"/>
          <a:lstStyle/>
          <a:p>
            <a:endParaRPr lang="zh-CN" altLang="en-US" sz="2000">
              <a:solidFill>
                <a:srgbClr val="000000"/>
              </a:solidFill>
              <a:ea typeface="宋体" pitchFamily="2" charset="-122"/>
            </a:endParaRPr>
          </a:p>
        </p:txBody>
      </p:sp>
      <p:grpSp>
        <p:nvGrpSpPr>
          <p:cNvPr id="2" name="Group 8"/>
          <p:cNvGrpSpPr>
            <a:grpSpLocks/>
          </p:cNvGrpSpPr>
          <p:nvPr/>
        </p:nvGrpSpPr>
        <p:grpSpPr bwMode="auto">
          <a:xfrm>
            <a:off x="2773362" y="2809875"/>
            <a:ext cx="736600" cy="476250"/>
            <a:chOff x="113" y="346"/>
            <a:chExt cx="408" cy="318"/>
          </a:xfrm>
        </p:grpSpPr>
        <p:sp>
          <p:nvSpPr>
            <p:cNvPr id="257331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endParaRPr lang="zh-CN" altLang="zh-CN" sz="1800">
                <a:solidFill>
                  <a:srgbClr val="000000"/>
                </a:solidFill>
                <a:ea typeface="宋体" pitchFamily="2" charset="-122"/>
              </a:endParaRPr>
            </a:p>
          </p:txBody>
        </p:sp>
        <p:sp>
          <p:nvSpPr>
            <p:cNvPr id="2573320" name="AutoShape 10" descr="深色横线"/>
            <p:cNvSpPr>
              <a:spLocks noChangeArrowheads="1"/>
            </p:cNvSpPr>
            <p:nvPr/>
          </p:nvSpPr>
          <p:spPr bwMode="auto">
            <a:xfrm flipV="1">
              <a:off x="113"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sp>
          <p:nvSpPr>
            <p:cNvPr id="2573321" name="AutoShape 11" descr="深色横线"/>
            <p:cNvSpPr>
              <a:spLocks noChangeArrowheads="1"/>
            </p:cNvSpPr>
            <p:nvPr/>
          </p:nvSpPr>
          <p:spPr bwMode="auto">
            <a:xfrm flipV="1">
              <a:off x="249"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sp>
          <p:nvSpPr>
            <p:cNvPr id="257332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grpSp>
      <p:sp>
        <p:nvSpPr>
          <p:cNvPr id="2573323" name="Rectangle 13" descr="浅色横线"/>
          <p:cNvSpPr>
            <a:spLocks noChangeArrowheads="1"/>
          </p:cNvSpPr>
          <p:nvPr/>
        </p:nvSpPr>
        <p:spPr bwMode="auto">
          <a:xfrm>
            <a:off x="6318250" y="4941888"/>
            <a:ext cx="2286000" cy="76200"/>
          </a:xfrm>
          <a:prstGeom prst="rect">
            <a:avLst/>
          </a:prstGeom>
          <a:pattFill prst="ltHorz">
            <a:fgClr>
              <a:schemeClr val="bg1"/>
            </a:fgClr>
            <a:bgClr>
              <a:srgbClr val="4C141B"/>
            </a:bgClr>
          </a:patt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1398798" name="Text Box 14"/>
          <p:cNvSpPr txBox="1">
            <a:spLocks noChangeArrowheads="1"/>
          </p:cNvSpPr>
          <p:nvPr/>
        </p:nvSpPr>
        <p:spPr bwMode="auto">
          <a:xfrm>
            <a:off x="6281738" y="4652963"/>
            <a:ext cx="2322512" cy="649287"/>
          </a:xfrm>
          <a:prstGeom prst="rect">
            <a:avLst/>
          </a:prstGeom>
          <a:noFill/>
          <a:ln w="9525">
            <a:noFill/>
            <a:miter lim="800000"/>
            <a:headEnd/>
            <a:tailEnd/>
          </a:ln>
          <a:effectLst/>
        </p:spPr>
        <p:txBody>
          <a:bodyPr>
            <a:spAutoFit/>
          </a:bodyPr>
          <a:lstStyle/>
          <a:p>
            <a:pPr algn="ctr">
              <a:lnSpc>
                <a:spcPct val="70000"/>
              </a:lnSpc>
              <a:spcBef>
                <a:spcPct val="50000"/>
              </a:spcBef>
            </a:pPr>
            <a:r>
              <a:rPr kumimoji="1" lang="zh-CN" altLang="en-US" sz="1800" b="1" dirty="0">
                <a:solidFill>
                  <a:srgbClr val="CCECFF"/>
                </a:solidFill>
                <a:effectLst>
                  <a:outerShdw blurRad="38100" dist="38100" dir="2700000" algn="tl">
                    <a:srgbClr val="000000"/>
                  </a:outerShdw>
                </a:effectLst>
                <a:ea typeface="宋体" pitchFamily="2" charset="-122"/>
              </a:rPr>
              <a:t>主讲人：初 才  富</a:t>
            </a:r>
            <a:endParaRPr kumimoji="1" lang="zh-CN" altLang="en-US" sz="2000" dirty="0">
              <a:solidFill>
                <a:srgbClr val="000000"/>
              </a:solidFill>
              <a:ea typeface="楷体_GB2312" pitchFamily="49" charset="-122"/>
            </a:endParaRPr>
          </a:p>
          <a:p>
            <a:pPr algn="ctr">
              <a:lnSpc>
                <a:spcPct val="70000"/>
              </a:lnSpc>
              <a:spcBef>
                <a:spcPct val="50000"/>
              </a:spcBef>
            </a:pPr>
            <a:r>
              <a:rPr kumimoji="1" lang="zh-CN" altLang="en-US" sz="2000" dirty="0">
                <a:solidFill>
                  <a:srgbClr val="000000"/>
                </a:solidFill>
                <a:effectLst>
                  <a:outerShdw blurRad="38100" dist="38100" dir="2700000" algn="tl">
                    <a:srgbClr val="FFFFFF"/>
                  </a:outerShdw>
                </a:effectLst>
                <a:ea typeface="楷体_GB2312" pitchFamily="49" charset="-122"/>
              </a:rPr>
              <a:t>二</a:t>
            </a:r>
            <a:r>
              <a:rPr kumimoji="1" lang="en-US" altLang="zh-CN" sz="2000" dirty="0">
                <a:solidFill>
                  <a:srgbClr val="000000"/>
                </a:solidFill>
                <a:effectLst>
                  <a:outerShdw blurRad="38100" dist="38100" dir="2700000" algn="tl">
                    <a:srgbClr val="FFFFFF"/>
                  </a:outerShdw>
                </a:effectLst>
                <a:ea typeface="楷体_GB2312" pitchFamily="49" charset="-122"/>
              </a:rPr>
              <a:t>0</a:t>
            </a:r>
            <a:r>
              <a:rPr kumimoji="1" lang="zh-CN" altLang="en-US" sz="2000" dirty="0" smtClean="0">
                <a:solidFill>
                  <a:srgbClr val="000000"/>
                </a:solidFill>
                <a:effectLst>
                  <a:outerShdw blurRad="38100" dist="38100" dir="2700000" algn="tl">
                    <a:srgbClr val="FFFFFF"/>
                  </a:outerShdw>
                </a:effectLst>
                <a:ea typeface="楷体_GB2312" pitchFamily="49" charset="-122"/>
              </a:rPr>
              <a:t>一五年五月</a:t>
            </a:r>
            <a:endParaRPr kumimoji="1" lang="zh-CN" altLang="en-US" sz="2000" dirty="0">
              <a:solidFill>
                <a:srgbClr val="000000"/>
              </a:solidFill>
              <a:effectLst>
                <a:outerShdw blurRad="38100" dist="38100" dir="2700000" algn="tl">
                  <a:srgbClr val="FFFFFF"/>
                </a:outerShdw>
              </a:effectLst>
              <a:ea typeface="楷体_GB2312" pitchFamily="49" charset="-122"/>
            </a:endParaRPr>
          </a:p>
        </p:txBody>
      </p:sp>
      <p:sp>
        <p:nvSpPr>
          <p:cNvPr id="2573325" name="Rectangle 15" descr="深色横线"/>
          <p:cNvSpPr>
            <a:spLocks noChangeArrowheads="1"/>
          </p:cNvSpPr>
          <p:nvPr/>
        </p:nvSpPr>
        <p:spPr bwMode="auto">
          <a:xfrm>
            <a:off x="0" y="0"/>
            <a:ext cx="9144000" cy="404813"/>
          </a:xfrm>
          <a:prstGeom prst="rect">
            <a:avLst/>
          </a:prstGeom>
          <a:pattFill prst="dkHorz">
            <a:fgClr>
              <a:srgbClr val="0000CC"/>
            </a:fgClr>
            <a:bgClr>
              <a:schemeClr val="bg1"/>
            </a:bgClr>
          </a:pattFill>
          <a:ln w="9525">
            <a:solidFill>
              <a:schemeClr val="tx1"/>
            </a:solidFill>
            <a:miter lim="800000"/>
            <a:headEnd/>
            <a:tailEnd/>
          </a:ln>
        </p:spPr>
        <p:txBody>
          <a:bodyPr wrap="none" anchor="ctr"/>
          <a:lstStyle/>
          <a:p>
            <a:endParaRPr lang="zh-CN" altLang="en-US" sz="2000">
              <a:solidFill>
                <a:srgbClr val="000000"/>
              </a:solidFill>
              <a:ea typeface="宋体" pitchFamily="2" charset="-122"/>
            </a:endParaRPr>
          </a:p>
        </p:txBody>
      </p:sp>
      <p:sp>
        <p:nvSpPr>
          <p:cNvPr id="2573326" name="Rectangle 17"/>
          <p:cNvSpPr>
            <a:spLocks noChangeArrowheads="1"/>
          </p:cNvSpPr>
          <p:nvPr/>
        </p:nvSpPr>
        <p:spPr bwMode="auto">
          <a:xfrm>
            <a:off x="0" y="6524625"/>
            <a:ext cx="9144000" cy="333375"/>
          </a:xfrm>
          <a:prstGeom prst="rect">
            <a:avLst/>
          </a:prstGeom>
          <a:gradFill rotWithShape="1">
            <a:gsLst>
              <a:gs pos="0">
                <a:srgbClr val="DDDDDD"/>
              </a:gs>
              <a:gs pos="50000">
                <a:srgbClr val="FFFFFF"/>
              </a:gs>
              <a:gs pos="100000">
                <a:srgbClr val="DDDDDD"/>
              </a:gs>
            </a:gsLst>
            <a:lin ang="5400000" scaled="1"/>
          </a:grad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2573327" name="Rectangle 18"/>
          <p:cNvSpPr>
            <a:spLocks noChangeArrowheads="1"/>
          </p:cNvSpPr>
          <p:nvPr/>
        </p:nvSpPr>
        <p:spPr bwMode="auto">
          <a:xfrm>
            <a:off x="3563938" y="6491288"/>
            <a:ext cx="2305050" cy="366712"/>
          </a:xfrm>
          <a:prstGeom prst="rect">
            <a:avLst/>
          </a:prstGeom>
          <a:noFill/>
          <a:ln w="9525">
            <a:noFill/>
            <a:miter lim="800000"/>
            <a:headEnd/>
            <a:tailEnd/>
          </a:ln>
        </p:spPr>
        <p:txBody>
          <a:bodyPr>
            <a:spAutoFit/>
          </a:bodyPr>
          <a:lstStyle/>
          <a:p>
            <a:pPr algn="dist"/>
            <a:r>
              <a:rPr kumimoji="1" lang="zh-CN" altLang="en-US" sz="1800" b="1">
                <a:solidFill>
                  <a:srgbClr val="CC0000"/>
                </a:solidFill>
                <a:latin typeface="华文行楷" pitchFamily="2" charset="-122"/>
                <a:cs typeface="经典繁角篆" pitchFamily="49" charset="-122"/>
              </a:rPr>
              <a:t>基层管理实务</a:t>
            </a:r>
            <a:r>
              <a:rPr kumimoji="1" lang="en-US" altLang="zh-CN" sz="1800" b="1">
                <a:solidFill>
                  <a:srgbClr val="CC0000"/>
                </a:solidFill>
                <a:latin typeface="经典繁角篆"/>
                <a:cs typeface="经典繁角篆" pitchFamily="49" charset="-122"/>
              </a:rPr>
              <a:t>—</a:t>
            </a:r>
            <a:r>
              <a:rPr kumimoji="1" lang="zh-CN" altLang="en-US" sz="1800" b="1">
                <a:solidFill>
                  <a:srgbClr val="CC0000"/>
                </a:solidFill>
                <a:latin typeface="华文行楷" pitchFamily="2" charset="-122"/>
                <a:cs typeface="经典繁角篆" pitchFamily="49" charset="-122"/>
              </a:rPr>
              <a:t>才富</a:t>
            </a:r>
          </a:p>
        </p:txBody>
      </p:sp>
      <p:sp>
        <p:nvSpPr>
          <p:cNvPr id="2573328" name="Line 19"/>
          <p:cNvSpPr>
            <a:spLocks noChangeShapeType="1"/>
          </p:cNvSpPr>
          <p:nvPr/>
        </p:nvSpPr>
        <p:spPr bwMode="auto">
          <a:xfrm>
            <a:off x="1747838" y="6705600"/>
            <a:ext cx="1600200" cy="0"/>
          </a:xfrm>
          <a:prstGeom prst="line">
            <a:avLst/>
          </a:prstGeom>
          <a:noFill/>
          <a:ln w="38100">
            <a:solidFill>
              <a:srgbClr val="0000CC"/>
            </a:solidFill>
            <a:round/>
            <a:headEnd/>
            <a:tailEnd/>
          </a:ln>
        </p:spPr>
        <p:txBody>
          <a:bodyPr wrap="none" anchor="ctr"/>
          <a:lstStyle/>
          <a:p>
            <a:endParaRPr lang="zh-CN" altLang="en-US">
              <a:solidFill>
                <a:srgbClr val="000000"/>
              </a:solidFill>
            </a:endParaRPr>
          </a:p>
        </p:txBody>
      </p:sp>
      <p:sp>
        <p:nvSpPr>
          <p:cNvPr id="2573329" name="Line 20"/>
          <p:cNvSpPr>
            <a:spLocks noChangeShapeType="1"/>
          </p:cNvSpPr>
          <p:nvPr/>
        </p:nvSpPr>
        <p:spPr bwMode="auto">
          <a:xfrm>
            <a:off x="6067425" y="6705600"/>
            <a:ext cx="1600200" cy="0"/>
          </a:xfrm>
          <a:prstGeom prst="line">
            <a:avLst/>
          </a:prstGeom>
          <a:noFill/>
          <a:ln w="38100">
            <a:solidFill>
              <a:srgbClr val="0000CC"/>
            </a:solidFill>
            <a:round/>
            <a:headEnd/>
            <a:tailEnd/>
          </a:ln>
        </p:spPr>
        <p:txBody>
          <a:bodyPr wrap="none" anchor="ctr"/>
          <a:lstStyle/>
          <a:p>
            <a:endParaRPr lang="zh-CN" altLang="en-US">
              <a:solidFill>
                <a:srgbClr val="000000"/>
              </a:solidFill>
            </a:endParaRPr>
          </a:p>
        </p:txBody>
      </p:sp>
      <p:sp>
        <p:nvSpPr>
          <p:cNvPr id="2573330" name="Rectangle 21"/>
          <p:cNvSpPr>
            <a:spLocks noChangeArrowheads="1"/>
          </p:cNvSpPr>
          <p:nvPr/>
        </p:nvSpPr>
        <p:spPr bwMode="auto">
          <a:xfrm>
            <a:off x="7086600" y="6553200"/>
            <a:ext cx="1905000" cy="457200"/>
          </a:xfrm>
          <a:prstGeom prst="rect">
            <a:avLst/>
          </a:prstGeom>
          <a:noFill/>
          <a:ln w="9525">
            <a:noFill/>
            <a:miter lim="800000"/>
            <a:headEnd/>
            <a:tailEnd/>
          </a:ln>
        </p:spPr>
        <p:txBody>
          <a:bodyPr/>
          <a:lstStyle/>
          <a:p>
            <a:pPr algn="r"/>
            <a:fld id="{B8B12CD1-16B2-4718-9FC7-12B9223DA5A5}" type="slidenum">
              <a:rPr kumimoji="1" lang="en-US" altLang="zh-CN" sz="1400">
                <a:solidFill>
                  <a:srgbClr val="000000"/>
                </a:solidFill>
                <a:latin typeface="Times New Roman" pitchFamily="18" charset="0"/>
                <a:ea typeface="宋体" pitchFamily="2" charset="-122"/>
              </a:rPr>
              <a:pPr algn="r"/>
              <a:t>25</a:t>
            </a:fld>
            <a:endParaRPr kumimoji="1" lang="en-US" altLang="zh-CN" sz="1400">
              <a:solidFill>
                <a:srgbClr val="000000"/>
              </a:solidFill>
              <a:latin typeface="Times New Roman" pitchFamily="18" charset="0"/>
              <a:ea typeface="宋体" pitchFamily="2" charset="-122"/>
            </a:endParaRPr>
          </a:p>
        </p:txBody>
      </p:sp>
      <p:sp>
        <p:nvSpPr>
          <p:cNvPr id="2573331" name="Rectangle 22"/>
          <p:cNvSpPr>
            <a:spLocks noChangeArrowheads="1"/>
          </p:cNvSpPr>
          <p:nvPr/>
        </p:nvSpPr>
        <p:spPr bwMode="auto">
          <a:xfrm>
            <a:off x="3563938" y="7938"/>
            <a:ext cx="2441575" cy="396875"/>
          </a:xfrm>
          <a:prstGeom prst="rect">
            <a:avLst/>
          </a:prstGeom>
          <a:noFill/>
          <a:ln w="9525">
            <a:noFill/>
            <a:miter lim="800000"/>
            <a:headEnd/>
            <a:tailEnd/>
          </a:ln>
        </p:spPr>
        <p:txBody>
          <a:bodyPr>
            <a:spAutoFit/>
          </a:bodyPr>
          <a:lstStyle/>
          <a:p>
            <a:pPr algn="dist"/>
            <a:r>
              <a:rPr kumimoji="1" lang="zh-CN" altLang="en-US" sz="2000" b="1">
                <a:solidFill>
                  <a:srgbClr val="CC0000"/>
                </a:solidFill>
                <a:latin typeface="华文行楷" pitchFamily="2" charset="-122"/>
              </a:rPr>
              <a:t>基层管理实务</a:t>
            </a:r>
          </a:p>
        </p:txBody>
      </p:sp>
    </p:spTree>
    <p:extLst>
      <p:ext uri="{BB962C8B-B14F-4D97-AF65-F5344CB8AC3E}">
        <p14:creationId xmlns:p14="http://schemas.microsoft.com/office/powerpoint/2010/main" val="1975004038"/>
      </p:ext>
    </p:extLst>
  </p:cSld>
  <p:clrMapOvr>
    <a:masterClrMapping/>
  </p:clrMapOvr>
  <p:transition spd="slow">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领导力竞赛流程及得分要点</a:t>
            </a:r>
            <a:endParaRPr lang="zh-CN" altLang="en-US" dirty="0"/>
          </a:p>
        </p:txBody>
      </p:sp>
      <p:sp>
        <p:nvSpPr>
          <p:cNvPr id="3" name="内容占位符 2"/>
          <p:cNvSpPr>
            <a:spLocks noGrp="1"/>
          </p:cNvSpPr>
          <p:nvPr>
            <p:ph idx="1"/>
          </p:nvPr>
        </p:nvSpPr>
        <p:spPr>
          <a:xfrm>
            <a:off x="0" y="1214422"/>
            <a:ext cx="9144000" cy="5643578"/>
          </a:xfrm>
        </p:spPr>
        <p:txBody>
          <a:bodyPr/>
          <a:lstStyle/>
          <a:p>
            <a:r>
              <a:rPr lang="zh-CN" altLang="en-US" sz="2000" dirty="0" smtClean="0"/>
              <a:t>第二轮竞赛得分</a:t>
            </a:r>
            <a:r>
              <a:rPr lang="en-US" altLang="zh-CN" sz="2000" dirty="0" smtClean="0"/>
              <a:t>=</a:t>
            </a:r>
            <a:r>
              <a:rPr lang="zh-CN" altLang="en-US" sz="2000" dirty="0" smtClean="0"/>
              <a:t>过程</a:t>
            </a:r>
            <a:r>
              <a:rPr lang="en-US" altLang="zh-CN" sz="2000" dirty="0" smtClean="0"/>
              <a:t>+</a:t>
            </a:r>
            <a:r>
              <a:rPr lang="zh-CN" altLang="en-US" sz="2000" dirty="0" smtClean="0">
                <a:solidFill>
                  <a:srgbClr val="FF0000"/>
                </a:solidFill>
              </a:rPr>
              <a:t>文案，</a:t>
            </a:r>
            <a:r>
              <a:rPr lang="zh-CN" altLang="en-US" sz="2000" dirty="0" smtClean="0"/>
              <a:t>按流程顺序考核点为：</a:t>
            </a:r>
            <a:endParaRPr lang="en-US" altLang="zh-CN" sz="2000" dirty="0" smtClean="0"/>
          </a:p>
          <a:p>
            <a:r>
              <a:rPr lang="en-US" altLang="zh-CN" sz="2000" dirty="0" smtClean="0"/>
              <a:t>1 </a:t>
            </a:r>
            <a:r>
              <a:rPr lang="zh-CN" altLang="en-US" sz="2000" dirty="0" smtClean="0">
                <a:hlinkClick r:id="rId2" action="ppaction://hlinksldjump"/>
              </a:rPr>
              <a:t>个人背对背发布组长竞选宣言</a:t>
            </a:r>
            <a:r>
              <a:rPr lang="zh-CN" altLang="en-US" sz="2000" dirty="0" smtClean="0"/>
              <a:t>（</a:t>
            </a:r>
            <a:r>
              <a:rPr lang="en-US" altLang="zh-CN" sz="2000" dirty="0" smtClean="0"/>
              <a:t>3-5</a:t>
            </a:r>
            <a:r>
              <a:rPr lang="zh-CN" altLang="en-US" sz="2000" dirty="0" smtClean="0"/>
              <a:t>分钟</a:t>
            </a:r>
            <a:r>
              <a:rPr lang="en-US" altLang="zh-CN" sz="2000" dirty="0" smtClean="0"/>
              <a:t>/</a:t>
            </a:r>
            <a:r>
              <a:rPr lang="zh-CN" altLang="en-US" sz="2000" dirty="0" smtClean="0"/>
              <a:t>每人）。</a:t>
            </a:r>
            <a:endParaRPr lang="en-US" altLang="zh-CN" sz="2000" dirty="0" smtClean="0"/>
          </a:p>
          <a:p>
            <a:r>
              <a:rPr lang="en-US" altLang="zh-CN" sz="2000" dirty="0" smtClean="0"/>
              <a:t>2 </a:t>
            </a:r>
            <a:r>
              <a:rPr lang="zh-CN" altLang="en-US" sz="2000" dirty="0" smtClean="0"/>
              <a:t>专业考核时，裁判带领各组组长统一进厂，熟悉现场，此时组员不进入（</a:t>
            </a:r>
            <a:r>
              <a:rPr lang="en-US" altLang="zh-CN" sz="2000" dirty="0" smtClean="0"/>
              <a:t>5</a:t>
            </a:r>
            <a:r>
              <a:rPr lang="zh-CN" altLang="en-US" sz="2000" dirty="0" smtClean="0"/>
              <a:t>分钟）</a:t>
            </a:r>
            <a:endParaRPr lang="en-US" altLang="zh-CN" sz="2000" dirty="0" smtClean="0"/>
          </a:p>
          <a:p>
            <a:r>
              <a:rPr lang="en-US" altLang="zh-CN" sz="2000" dirty="0" smtClean="0"/>
              <a:t>3 </a:t>
            </a:r>
            <a:r>
              <a:rPr lang="zh-CN" altLang="en-US" sz="2000" dirty="0" smtClean="0">
                <a:hlinkClick r:id="rId3" action="ppaction://hlinksldjump"/>
              </a:rPr>
              <a:t>组长召开班前会</a:t>
            </a:r>
            <a:r>
              <a:rPr lang="zh-CN" altLang="en-US" sz="2000" dirty="0" smtClean="0"/>
              <a:t>，根据现场和具体的任务，安排任务，</a:t>
            </a:r>
            <a:r>
              <a:rPr lang="zh-CN" altLang="en-US" sz="2000" kern="100" dirty="0" smtClean="0"/>
              <a:t>确定相关责任人，进行工作分工，动员发动，进行进入现场的相关教育及检查</a:t>
            </a:r>
            <a:r>
              <a:rPr lang="zh-CN" altLang="en-US" sz="2000" dirty="0" smtClean="0"/>
              <a:t>（</a:t>
            </a:r>
            <a:r>
              <a:rPr lang="en-US" altLang="zh-CN" sz="2000" dirty="0" smtClean="0"/>
              <a:t>10</a:t>
            </a:r>
            <a:r>
              <a:rPr lang="zh-CN" altLang="en-US" sz="2000" dirty="0" smtClean="0"/>
              <a:t>分钟）</a:t>
            </a:r>
            <a:endParaRPr lang="en-US" altLang="zh-CN" sz="2000" dirty="0" smtClean="0"/>
          </a:p>
          <a:p>
            <a:r>
              <a:rPr lang="en-US" altLang="zh-CN" sz="2000" dirty="0" smtClean="0"/>
              <a:t>4 </a:t>
            </a:r>
            <a:r>
              <a:rPr lang="zh-CN" altLang="en-US" sz="2000" kern="100" dirty="0" smtClean="0">
                <a:hlinkClick r:id="rId4" action="ppaction://hlinksldjump"/>
              </a:rPr>
              <a:t>组长带队进入现场</a:t>
            </a:r>
            <a:r>
              <a:rPr lang="zh-CN" altLang="en-US" sz="2000" kern="100" dirty="0" smtClean="0"/>
              <a:t>，根据现场实际和考核规定要求，完成相关任务（</a:t>
            </a:r>
            <a:r>
              <a:rPr lang="en-US" altLang="zh-CN" sz="2000" kern="100" dirty="0" smtClean="0"/>
              <a:t>20</a:t>
            </a:r>
            <a:r>
              <a:rPr lang="zh-CN" altLang="en-US" sz="2000" kern="100" dirty="0" smtClean="0"/>
              <a:t>分钟）</a:t>
            </a:r>
            <a:endParaRPr lang="en-US" altLang="zh-CN" sz="2000" kern="100" dirty="0" smtClean="0"/>
          </a:p>
          <a:p>
            <a:r>
              <a:rPr lang="en-US" altLang="zh-CN" sz="2000" kern="100" dirty="0" smtClean="0"/>
              <a:t>5 </a:t>
            </a:r>
            <a:r>
              <a:rPr lang="zh-CN" altLang="en-US" sz="2000" kern="100" dirty="0" smtClean="0"/>
              <a:t>退出现场，组长组织全体组员完成文案框架及主要内容（</a:t>
            </a:r>
            <a:r>
              <a:rPr lang="en-US" altLang="zh-CN" sz="2000" kern="100" dirty="0" smtClean="0"/>
              <a:t>10</a:t>
            </a:r>
            <a:r>
              <a:rPr lang="zh-CN" altLang="en-US" sz="2000" kern="100" dirty="0" smtClean="0"/>
              <a:t>分钟）</a:t>
            </a:r>
            <a:endParaRPr lang="en-US" altLang="zh-CN" sz="2000" kern="100" dirty="0" smtClean="0"/>
          </a:p>
          <a:p>
            <a:r>
              <a:rPr lang="en-US" altLang="zh-CN" sz="2000" kern="100" dirty="0" smtClean="0"/>
              <a:t>6 </a:t>
            </a:r>
            <a:r>
              <a:rPr lang="zh-CN" altLang="en-US" sz="2000" dirty="0" smtClean="0">
                <a:hlinkClick r:id="rId5" action="ppaction://hlinksldjump"/>
              </a:rPr>
              <a:t>班后会</a:t>
            </a:r>
            <a:r>
              <a:rPr lang="zh-CN" altLang="en-US" sz="2000" dirty="0" smtClean="0"/>
              <a:t>，由组长进行总结点评并进行组员激励分配（</a:t>
            </a:r>
            <a:r>
              <a:rPr lang="en-US" altLang="zh-CN" sz="2000" dirty="0" smtClean="0"/>
              <a:t>5</a:t>
            </a:r>
            <a:r>
              <a:rPr lang="zh-CN" altLang="en-US" sz="2000" dirty="0" smtClean="0"/>
              <a:t>分钟）</a:t>
            </a:r>
            <a:endParaRPr lang="zh-CN" altLang="en-US" sz="2000" kern="100" dirty="0" smtClean="0"/>
          </a:p>
          <a:p>
            <a:r>
              <a:rPr lang="en-US" altLang="zh-CN" sz="2000" dirty="0" smtClean="0"/>
              <a:t>7 </a:t>
            </a:r>
            <a:r>
              <a:rPr lang="zh-CN" altLang="en-US" sz="2000" dirty="0" smtClean="0"/>
              <a:t>组员对有争议的激励分配进行投诉，组长进行相关沟通并确定最终激励方案（</a:t>
            </a:r>
            <a:r>
              <a:rPr lang="en-US" altLang="zh-CN" sz="2000" dirty="0" smtClean="0"/>
              <a:t>3</a:t>
            </a:r>
            <a:r>
              <a:rPr lang="zh-CN" altLang="en-US" sz="2000" dirty="0" smtClean="0"/>
              <a:t>分钟）</a:t>
            </a:r>
            <a:endParaRPr lang="en-US" altLang="zh-CN" sz="2000" dirty="0" smtClean="0"/>
          </a:p>
          <a:p>
            <a:r>
              <a:rPr lang="en-US" altLang="zh-CN" sz="2000" dirty="0" smtClean="0"/>
              <a:t>8 </a:t>
            </a:r>
            <a:r>
              <a:rPr lang="zh-CN" altLang="en-US" sz="2000" dirty="0" smtClean="0"/>
              <a:t>个人完成指定文案（</a:t>
            </a:r>
            <a:r>
              <a:rPr lang="en-US" altLang="zh-CN" sz="2000" dirty="0" smtClean="0"/>
              <a:t>90</a:t>
            </a:r>
            <a:r>
              <a:rPr lang="zh-CN" altLang="en-US" sz="2000" dirty="0" smtClean="0"/>
              <a:t>分钟）</a:t>
            </a:r>
            <a:endParaRPr lang="en-US" altLang="zh-CN" sz="2000" dirty="0" smtClean="0"/>
          </a:p>
          <a:p>
            <a:r>
              <a:rPr lang="en-US" altLang="zh-CN" sz="2000" dirty="0" smtClean="0"/>
              <a:t>9 </a:t>
            </a:r>
            <a:r>
              <a:rPr lang="zh-CN" altLang="en-US" sz="2000" dirty="0" smtClean="0"/>
              <a:t>评委对过程和考评文案进行</a:t>
            </a:r>
            <a:r>
              <a:rPr lang="zh-CN" altLang="en-US" sz="2000" dirty="0" smtClean="0">
                <a:hlinkClick r:id="rId6" action="ppaction://hlinksldjump"/>
              </a:rPr>
              <a:t>综合评分</a:t>
            </a:r>
            <a:endParaRPr lang="en-US" altLang="zh-CN" sz="2000" dirty="0" smtClean="0"/>
          </a:p>
          <a:p>
            <a:r>
              <a:rPr lang="en-US" altLang="zh-CN" sz="2000" dirty="0" smtClean="0"/>
              <a:t>10 </a:t>
            </a:r>
            <a:r>
              <a:rPr lang="zh-CN" altLang="en-US" sz="2000" dirty="0" smtClean="0"/>
              <a:t>综合点评</a:t>
            </a:r>
            <a:endParaRPr lang="zh-CN" altLang="en-US" sz="2000" dirty="0"/>
          </a:p>
        </p:txBody>
      </p:sp>
      <p:sp>
        <p:nvSpPr>
          <p:cNvPr id="4" name="矩形 3">
            <a:hlinkClick r:id="rId7" action="ppaction://hlinksldjump"/>
          </p:cNvPr>
          <p:cNvSpPr/>
          <p:nvPr/>
        </p:nvSpPr>
        <p:spPr>
          <a:xfrm>
            <a:off x="5715008" y="3929066"/>
            <a:ext cx="3428992" cy="292893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290832683"/>
      </p:ext>
    </p:extLst>
  </p:cSld>
  <p:clrMapOvr>
    <a:masterClrMapping/>
  </p:clrMapOvr>
  <p:transition spd="slow">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过程</a:t>
            </a:r>
            <a:r>
              <a:rPr lang="en-US" altLang="zh-CN" dirty="0" smtClean="0"/>
              <a:t>1 </a:t>
            </a:r>
            <a:r>
              <a:rPr lang="zh-CN" altLang="en-US" dirty="0" smtClean="0"/>
              <a:t>发布竞选宣言（限时</a:t>
            </a:r>
            <a:r>
              <a:rPr lang="en-US" altLang="zh-CN" dirty="0" smtClean="0"/>
              <a:t>3-5</a:t>
            </a:r>
            <a:r>
              <a:rPr lang="zh-CN" altLang="en-US" dirty="0" smtClean="0"/>
              <a:t>分钟）</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45599760"/>
              </p:ext>
            </p:extLst>
          </p:nvPr>
        </p:nvGraphicFramePr>
        <p:xfrm>
          <a:off x="251520" y="1312654"/>
          <a:ext cx="8643966" cy="3196466"/>
        </p:xfrm>
        <a:graphic>
          <a:graphicData uri="http://schemas.openxmlformats.org/drawingml/2006/table">
            <a:tbl>
              <a:tblPr/>
              <a:tblGrid>
                <a:gridCol w="8643966"/>
              </a:tblGrid>
              <a:tr h="558101">
                <a:tc>
                  <a:txBody>
                    <a:bodyPr/>
                    <a:lstStyle/>
                    <a:p>
                      <a:pPr marL="0" indent="0" algn="ctr" defTabSz="914400" rtl="0" eaLnBrk="1" latinLnBrk="0" hangingPunct="1">
                        <a:lnSpc>
                          <a:spcPts val="3100"/>
                        </a:lnSpc>
                        <a:spcAft>
                          <a:spcPts val="600"/>
                        </a:spcAft>
                      </a:pPr>
                      <a:r>
                        <a:rPr lang="zh-CN" sz="2400" kern="100" dirty="0" smtClean="0">
                          <a:solidFill>
                            <a:schemeClr val="tx1"/>
                          </a:solidFill>
                          <a:latin typeface="华文中宋" pitchFamily="2" charset="-122"/>
                          <a:ea typeface="华文中宋" pitchFamily="2" charset="-122"/>
                          <a:cs typeface="+mn-cs"/>
                        </a:rPr>
                        <a:t>考核</a:t>
                      </a:r>
                      <a:r>
                        <a:rPr lang="zh-CN" altLang="en-US" sz="2400" kern="100" dirty="0" smtClean="0">
                          <a:solidFill>
                            <a:schemeClr val="tx1"/>
                          </a:solidFill>
                          <a:latin typeface="华文中宋" pitchFamily="2" charset="-122"/>
                          <a:ea typeface="华文中宋" pitchFamily="2" charset="-122"/>
                          <a:cs typeface="+mn-cs"/>
                        </a:rPr>
                        <a:t>内容</a:t>
                      </a:r>
                      <a:endParaRPr lang="zh-CN" sz="2400" kern="100" dirty="0">
                        <a:solidFill>
                          <a:schemeClr val="tx1"/>
                        </a:solidFill>
                        <a:latin typeface="华文中宋" pitchFamily="2" charset="-122"/>
                        <a:ea typeface="华文中宋" pitchFamily="2" charset="-122"/>
                        <a:cs typeface="+mn-cs"/>
                      </a:endParaRPr>
                    </a:p>
                  </a:txBody>
                  <a:tcPr marL="41494" marR="4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770">
                <a:tc>
                  <a:txBody>
                    <a:bodyPr/>
                    <a:lstStyle/>
                    <a:p>
                      <a:pPr marL="0" indent="0" algn="ctr" defTabSz="914400" rtl="0" eaLnBrk="1" latinLnBrk="0" hangingPunct="1">
                        <a:lnSpc>
                          <a:spcPts val="3100"/>
                        </a:lnSpc>
                        <a:spcAft>
                          <a:spcPts val="600"/>
                        </a:spcAft>
                      </a:pPr>
                      <a:r>
                        <a:rPr lang="zh-CN" sz="2400" kern="100" dirty="0">
                          <a:solidFill>
                            <a:schemeClr val="tx1"/>
                          </a:solidFill>
                          <a:latin typeface="华文中宋" pitchFamily="2" charset="-122"/>
                          <a:ea typeface="华文中宋" pitchFamily="2" charset="-122"/>
                          <a:cs typeface="+mn-cs"/>
                        </a:rPr>
                        <a:t>角色、地位认知</a:t>
                      </a:r>
                      <a:r>
                        <a:rPr lang="zh-CN" sz="2400" kern="100" dirty="0" smtClean="0">
                          <a:solidFill>
                            <a:schemeClr val="tx1"/>
                          </a:solidFill>
                          <a:latin typeface="华文中宋" pitchFamily="2" charset="-122"/>
                          <a:ea typeface="华文中宋" pitchFamily="2" charset="-122"/>
                          <a:cs typeface="+mn-cs"/>
                        </a:rPr>
                        <a:t>明确</a:t>
                      </a:r>
                      <a:r>
                        <a:rPr lang="zh-CN" altLang="en-US" sz="2400" kern="100" dirty="0" smtClean="0">
                          <a:solidFill>
                            <a:schemeClr val="tx1"/>
                          </a:solidFill>
                          <a:latin typeface="华文中宋" pitchFamily="2" charset="-122"/>
                          <a:ea typeface="华文中宋" pitchFamily="2" charset="-122"/>
                          <a:cs typeface="+mn-cs"/>
                        </a:rPr>
                        <a:t>（没有新意不如不说）</a:t>
                      </a:r>
                      <a:endParaRPr lang="zh-CN" sz="2400" kern="100" dirty="0">
                        <a:solidFill>
                          <a:schemeClr val="tx1"/>
                        </a:solidFill>
                        <a:latin typeface="华文中宋" pitchFamily="2" charset="-122"/>
                        <a:ea typeface="华文中宋" pitchFamily="2" charset="-122"/>
                        <a:cs typeface="+mn-cs"/>
                      </a:endParaRPr>
                    </a:p>
                  </a:txBody>
                  <a:tcPr marL="41494" marR="4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122">
                <a:tc>
                  <a:txBody>
                    <a:bodyPr/>
                    <a:lstStyle/>
                    <a:p>
                      <a:pPr marL="0" marR="0" indent="0" algn="ctr" defTabSz="914400" rtl="0" eaLnBrk="1" fontAlgn="auto" latinLnBrk="0" hangingPunct="1">
                        <a:lnSpc>
                          <a:spcPts val="3100"/>
                        </a:lnSpc>
                        <a:spcBef>
                          <a:spcPts val="0"/>
                        </a:spcBef>
                        <a:spcAft>
                          <a:spcPts val="600"/>
                        </a:spcAft>
                        <a:buClrTx/>
                        <a:buSzTx/>
                        <a:buFontTx/>
                        <a:buNone/>
                        <a:tabLst/>
                        <a:defRPr/>
                      </a:pPr>
                      <a:r>
                        <a:rPr lang="zh-CN" altLang="zh-CN" sz="2400" kern="100" dirty="0" smtClean="0">
                          <a:solidFill>
                            <a:schemeClr val="tx1"/>
                          </a:solidFill>
                          <a:latin typeface="华文中宋" pitchFamily="2" charset="-122"/>
                          <a:ea typeface="华文中宋" pitchFamily="2" charset="-122"/>
                          <a:cs typeface="+mn-cs"/>
                        </a:rPr>
                        <a:t>班组工作内容清楚</a:t>
                      </a:r>
                    </a:p>
                  </a:txBody>
                  <a:tcPr marL="41494" marR="4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090">
                <a:tc>
                  <a:txBody>
                    <a:bodyPr/>
                    <a:lstStyle/>
                    <a:p>
                      <a:pPr marL="0" marR="0" indent="0" algn="ctr" defTabSz="914400" rtl="0" eaLnBrk="1" fontAlgn="auto" latinLnBrk="0" hangingPunct="1">
                        <a:lnSpc>
                          <a:spcPts val="3100"/>
                        </a:lnSpc>
                        <a:spcBef>
                          <a:spcPts val="0"/>
                        </a:spcBef>
                        <a:spcAft>
                          <a:spcPts val="600"/>
                        </a:spcAft>
                        <a:buClrTx/>
                        <a:buSzTx/>
                        <a:buFontTx/>
                        <a:buNone/>
                        <a:tabLst/>
                        <a:defRPr/>
                      </a:pPr>
                      <a:r>
                        <a:rPr lang="zh-CN" altLang="zh-CN" sz="2400" kern="100" dirty="0" smtClean="0">
                          <a:solidFill>
                            <a:schemeClr val="tx1"/>
                          </a:solidFill>
                          <a:latin typeface="华文中宋" pitchFamily="2" charset="-122"/>
                          <a:ea typeface="华文中宋" pitchFamily="2" charset="-122"/>
                        </a:rPr>
                        <a:t>班组工作难点和重点及对策清晰</a:t>
                      </a:r>
                      <a:endParaRPr lang="zh-CN" sz="2400" kern="100" dirty="0">
                        <a:solidFill>
                          <a:schemeClr val="tx1"/>
                        </a:solidFill>
                        <a:latin typeface="华文中宋" pitchFamily="2" charset="-122"/>
                        <a:ea typeface="华文中宋" pitchFamily="2" charset="-122"/>
                        <a:cs typeface="+mn-cs"/>
                      </a:endParaRPr>
                    </a:p>
                  </a:txBody>
                  <a:tcPr marL="41494" marR="4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83">
                <a:tc>
                  <a:txBody>
                    <a:bodyPr/>
                    <a:lstStyle/>
                    <a:p>
                      <a:pPr marL="0" marR="0" indent="0" algn="ctr" defTabSz="914400" rtl="0" eaLnBrk="1" fontAlgn="auto" latinLnBrk="0" hangingPunct="1">
                        <a:lnSpc>
                          <a:spcPts val="3100"/>
                        </a:lnSpc>
                        <a:spcBef>
                          <a:spcPts val="0"/>
                        </a:spcBef>
                        <a:spcAft>
                          <a:spcPts val="600"/>
                        </a:spcAft>
                        <a:buClrTx/>
                        <a:buSzTx/>
                        <a:buFontTx/>
                        <a:buNone/>
                        <a:tabLst/>
                        <a:defRPr/>
                      </a:pPr>
                      <a:r>
                        <a:rPr lang="zh-CN" altLang="zh-CN" sz="2400" kern="100" dirty="0" smtClean="0">
                          <a:solidFill>
                            <a:schemeClr val="tx1"/>
                          </a:solidFill>
                          <a:latin typeface="华文中宋" pitchFamily="2" charset="-122"/>
                          <a:ea typeface="华文中宋" pitchFamily="2" charset="-122"/>
                        </a:rPr>
                        <a:t>对做好班组工作</a:t>
                      </a:r>
                      <a:r>
                        <a:rPr lang="zh-CN" altLang="en-US" sz="2400" kern="100" dirty="0" smtClean="0">
                          <a:solidFill>
                            <a:schemeClr val="tx1"/>
                          </a:solidFill>
                          <a:latin typeface="华文中宋" pitchFamily="2" charset="-122"/>
                          <a:ea typeface="华文中宋" pitchFamily="2" charset="-122"/>
                        </a:rPr>
                        <a:t>有</a:t>
                      </a:r>
                      <a:r>
                        <a:rPr lang="zh-CN" altLang="zh-CN" sz="2400" kern="100" dirty="0" smtClean="0">
                          <a:solidFill>
                            <a:schemeClr val="tx1"/>
                          </a:solidFill>
                          <a:latin typeface="华文中宋" pitchFamily="2" charset="-122"/>
                          <a:ea typeface="华文中宋" pitchFamily="2" charset="-122"/>
                        </a:rPr>
                        <a:t>系统、</a:t>
                      </a:r>
                      <a:r>
                        <a:rPr lang="zh-CN" altLang="en-US" sz="2400" kern="100" dirty="0" smtClean="0">
                          <a:solidFill>
                            <a:schemeClr val="tx1"/>
                          </a:solidFill>
                          <a:latin typeface="华文中宋" pitchFamily="2" charset="-122"/>
                          <a:ea typeface="华文中宋" pitchFamily="2" charset="-122"/>
                        </a:rPr>
                        <a:t>完整的</a:t>
                      </a:r>
                      <a:r>
                        <a:rPr lang="zh-CN" altLang="zh-CN" sz="2400" kern="100" dirty="0" smtClean="0">
                          <a:solidFill>
                            <a:schemeClr val="tx1"/>
                          </a:solidFill>
                          <a:latin typeface="华文中宋" pitchFamily="2" charset="-122"/>
                          <a:ea typeface="华文中宋" pitchFamily="2" charset="-122"/>
                        </a:rPr>
                        <a:t>思路</a:t>
                      </a:r>
                      <a:endParaRPr lang="zh-CN" sz="2400" kern="100" dirty="0">
                        <a:solidFill>
                          <a:schemeClr val="tx1"/>
                        </a:solidFill>
                        <a:latin typeface="华文中宋" pitchFamily="2" charset="-122"/>
                        <a:ea typeface="华文中宋" pitchFamily="2" charset="-122"/>
                        <a:cs typeface="+mn-cs"/>
                      </a:endParaRPr>
                    </a:p>
                  </a:txBody>
                  <a:tcPr marL="41494" marR="4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4725144"/>
            <a:ext cx="9144000"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r>
              <a:rPr lang="zh-CN" altLang="en-US" dirty="0" smtClean="0">
                <a:solidFill>
                  <a:srgbClr val="000000"/>
                </a:solidFill>
                <a:latin typeface="华文中宋" pitchFamily="2" charset="-122"/>
                <a:ea typeface="华文中宋" pitchFamily="2" charset="-122"/>
              </a:rPr>
              <a:t>目的：综合考察选手对班组长角色的认识和理解，考察班组长必备的</a:t>
            </a:r>
            <a:r>
              <a:rPr lang="zh-CN" altLang="en-US" dirty="0" smtClean="0">
                <a:solidFill>
                  <a:srgbClr val="000000"/>
                </a:solidFill>
                <a:latin typeface="华文中宋" pitchFamily="2" charset="-122"/>
                <a:ea typeface="华文中宋" pitchFamily="2" charset="-122"/>
                <a:hlinkClick r:id="rId3" action="ppaction://hlinksldjump"/>
              </a:rPr>
              <a:t>语言能力</a:t>
            </a:r>
            <a:r>
              <a:rPr lang="zh-CN" altLang="en-US" dirty="0" smtClean="0">
                <a:solidFill>
                  <a:srgbClr val="000000"/>
                </a:solidFill>
                <a:latin typeface="华文中宋" pitchFamily="2" charset="-122"/>
                <a:ea typeface="华文中宋" pitchFamily="2" charset="-122"/>
              </a:rPr>
              <a:t>，同时考察班组长对班组工作的认知程度。</a:t>
            </a:r>
            <a:endParaRPr lang="en-US" altLang="zh-CN" dirty="0" smtClean="0">
              <a:solidFill>
                <a:srgbClr val="000000"/>
              </a:solidFill>
              <a:latin typeface="华文中宋" pitchFamily="2" charset="-122"/>
              <a:ea typeface="华文中宋" pitchFamily="2" charset="-122"/>
            </a:endParaRPr>
          </a:p>
          <a:p>
            <a:pPr indent="457200"/>
            <a:r>
              <a:rPr lang="zh-CN" altLang="en-US" dirty="0" smtClean="0">
                <a:solidFill>
                  <a:srgbClr val="000000"/>
                </a:solidFill>
                <a:latin typeface="华文中宋" pitchFamily="2" charset="-122"/>
                <a:ea typeface="华文中宋" pitchFamily="2" charset="-122"/>
              </a:rPr>
              <a:t>语言无需华丽，吐字务必清晰，语速尤其注意，重点必须突出，体系完整不乱，难点必有对策，举止落落大方，礼貌甚为重要，同情评委辛苦，消灭无用废话。</a:t>
            </a:r>
            <a:endParaRPr lang="zh-CN" altLang="en-US" dirty="0">
              <a:solidFill>
                <a:srgbClr val="000000"/>
              </a:solidFill>
              <a:latin typeface="华文中宋" pitchFamily="2" charset="-122"/>
              <a:ea typeface="华文中宋" pitchFamily="2" charset="-122"/>
            </a:endParaRPr>
          </a:p>
        </p:txBody>
      </p:sp>
      <p:sp>
        <p:nvSpPr>
          <p:cNvPr id="6" name="矩形 5">
            <a:hlinkClick r:id="rId4" action="ppaction://hlinksldjump"/>
          </p:cNvPr>
          <p:cNvSpPr/>
          <p:nvPr/>
        </p:nvSpPr>
        <p:spPr>
          <a:xfrm>
            <a:off x="5098669" y="3955880"/>
            <a:ext cx="4071934" cy="285749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Tree>
    <p:extLst>
      <p:ext uri="{BB962C8B-B14F-4D97-AF65-F5344CB8AC3E}">
        <p14:creationId xmlns:p14="http://schemas.microsoft.com/office/powerpoint/2010/main" val="2587730678"/>
      </p:ext>
    </p:extLst>
  </p:cSld>
  <p:clrMapOvr>
    <a:masterClrMapping/>
  </p:clrMapOvr>
  <p:transition spd="slow">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关于演讲</a:t>
            </a:r>
            <a:endParaRPr lang="zh-CN" altLang="en-US" dirty="0"/>
          </a:p>
        </p:txBody>
      </p:sp>
      <p:sp>
        <p:nvSpPr>
          <p:cNvPr id="3" name="内容占位符 2"/>
          <p:cNvSpPr>
            <a:spLocks noGrp="1"/>
          </p:cNvSpPr>
          <p:nvPr>
            <p:ph idx="1"/>
          </p:nvPr>
        </p:nvSpPr>
        <p:spPr>
          <a:xfrm>
            <a:off x="107504" y="1340768"/>
            <a:ext cx="8640960" cy="5040560"/>
          </a:xfrm>
        </p:spPr>
        <p:txBody>
          <a:bodyPr/>
          <a:lstStyle/>
          <a:p>
            <a:r>
              <a:rPr lang="zh-CN" altLang="en-US" sz="2200" dirty="0" smtClean="0"/>
              <a:t>一条线（主题要少），要有魂（赋予生命）。</a:t>
            </a:r>
            <a:endParaRPr lang="en-US" altLang="zh-CN" sz="2200" dirty="0" smtClean="0"/>
          </a:p>
          <a:p>
            <a:r>
              <a:rPr lang="zh-CN" altLang="en-US" sz="2200" dirty="0"/>
              <a:t>有开始，有结尾</a:t>
            </a:r>
            <a:r>
              <a:rPr lang="zh-CN" altLang="en-US" sz="2200" dirty="0" smtClean="0"/>
              <a:t>。（降低语速说慢点，时间不够少说点，谈到问题说清点，一针见血深入点，人云亦云减少点，总结一定要一点）</a:t>
            </a:r>
            <a:endParaRPr lang="en-US" altLang="zh-CN" sz="2200" dirty="0"/>
          </a:p>
          <a:p>
            <a:pPr lvl="0"/>
            <a:r>
              <a:rPr lang="zh-CN" altLang="zh-CN" sz="2200" dirty="0"/>
              <a:t>怯场</a:t>
            </a:r>
            <a:r>
              <a:rPr lang="zh-CN" altLang="en-US" sz="2200" dirty="0"/>
              <a:t>源于不自信（材料准备</a:t>
            </a:r>
            <a:r>
              <a:rPr lang="zh-CN" altLang="en-US" sz="2200" dirty="0" smtClean="0"/>
              <a:t>充分，演讲顺序清楚，重点心中有数，排练必不可少）</a:t>
            </a:r>
            <a:endParaRPr lang="en-US" altLang="zh-CN" sz="2200" dirty="0" smtClean="0"/>
          </a:p>
          <a:p>
            <a:pPr lvl="0"/>
            <a:r>
              <a:rPr lang="zh-CN" altLang="en-US" sz="2200" dirty="0"/>
              <a:t>目的</a:t>
            </a:r>
            <a:r>
              <a:rPr lang="zh-CN" altLang="en-US" sz="2200" dirty="0" smtClean="0"/>
              <a:t>一定要清晰（</a:t>
            </a:r>
            <a:r>
              <a:rPr lang="en-US" altLang="zh-CN" sz="2200" dirty="0" smtClean="0"/>
              <a:t>12</a:t>
            </a:r>
            <a:r>
              <a:rPr lang="zh-CN" altLang="en-US" sz="2200" dirty="0" smtClean="0"/>
              <a:t>问：听众是谁？什么层次？喜欢爱好？厌恶忌讳？预期目的？怎样传输？沟通障碍（时间、空间、干扰）？是人是鬼？</a:t>
            </a:r>
            <a:r>
              <a:rPr lang="zh-CN" altLang="en-US" sz="2200" dirty="0"/>
              <a:t>大众小</a:t>
            </a:r>
            <a:r>
              <a:rPr lang="zh-CN" altLang="en-US" sz="2200" dirty="0" smtClean="0"/>
              <a:t>众？接受方式？为嘛听你？好处有啥？）</a:t>
            </a:r>
            <a:endParaRPr lang="en-US" altLang="zh-CN" sz="2200" dirty="0"/>
          </a:p>
          <a:p>
            <a:r>
              <a:rPr lang="zh-CN" altLang="en-US" sz="2200" dirty="0" smtClean="0"/>
              <a:t>听众未必永远对，流行未必就正确（有朋自远方来不亦乐乎，无为而治）</a:t>
            </a:r>
            <a:endParaRPr lang="en-US" altLang="zh-CN" sz="2200" dirty="0" smtClean="0"/>
          </a:p>
          <a:p>
            <a:r>
              <a:rPr lang="zh-CN" altLang="en-US" sz="2200" dirty="0" smtClean="0"/>
              <a:t>保持简单最关键：简单≠愚蠢，简单需要大智慧</a:t>
            </a:r>
            <a:endParaRPr lang="en-US" altLang="zh-CN" sz="2200" dirty="0" smtClean="0"/>
          </a:p>
          <a:p>
            <a:r>
              <a:rPr lang="zh-CN" altLang="en-US" sz="2200" dirty="0" smtClean="0"/>
              <a:t>演要进入角色，讲要深入人心，优秀演讲基础，功夫嘴皮之外。</a:t>
            </a:r>
            <a:endParaRPr lang="en-US" altLang="zh-CN" sz="2200" dirty="0" smtClean="0"/>
          </a:p>
          <a:p>
            <a:r>
              <a:rPr lang="zh-CN" altLang="en-US" sz="2200" dirty="0" smtClean="0"/>
              <a:t>讲稿列清提纲，结构完整清晰，开头一针见血，能删坚决删除。</a:t>
            </a:r>
            <a:endParaRPr lang="zh-CN" altLang="en-US" sz="2200" dirty="0"/>
          </a:p>
        </p:txBody>
      </p:sp>
      <p:sp>
        <p:nvSpPr>
          <p:cNvPr id="4" name="矩形 3">
            <a:hlinkClick r:id="rId3" action="ppaction://hlinksldjump"/>
          </p:cNvPr>
          <p:cNvSpPr/>
          <p:nvPr/>
        </p:nvSpPr>
        <p:spPr>
          <a:xfrm>
            <a:off x="6228184" y="4365104"/>
            <a:ext cx="2915816" cy="249289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3774386"/>
      </p:ext>
    </p:extLst>
  </p:cSld>
  <p:clrMapOvr>
    <a:masterClrMapping/>
  </p:clrMapOvr>
  <p:transition spd="slow">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7586" name="Rectangle 2"/>
          <p:cNvSpPr>
            <a:spLocks noGrp="1" noChangeArrowheads="1"/>
          </p:cNvSpPr>
          <p:nvPr>
            <p:ph type="title"/>
          </p:nvPr>
        </p:nvSpPr>
        <p:spPr>
          <a:xfrm>
            <a:off x="781050" y="549275"/>
            <a:ext cx="8255000" cy="576263"/>
          </a:xfrm>
        </p:spPr>
        <p:txBody>
          <a:bodyPr/>
          <a:lstStyle/>
          <a:p>
            <a:r>
              <a:rPr lang="zh-CN" altLang="en-US" dirty="0" smtClean="0"/>
              <a:t>班前会流程及内容（限时</a:t>
            </a:r>
            <a:r>
              <a:rPr lang="en-US" altLang="zh-CN" dirty="0" smtClean="0"/>
              <a:t>10</a:t>
            </a:r>
            <a:r>
              <a:rPr lang="zh-CN" altLang="en-US" dirty="0" smtClean="0"/>
              <a:t>分钟）</a:t>
            </a:r>
          </a:p>
        </p:txBody>
      </p:sp>
      <p:sp>
        <p:nvSpPr>
          <p:cNvPr id="2627587" name="Rectangle 3"/>
          <p:cNvSpPr>
            <a:spLocks noGrp="1" noChangeArrowheads="1"/>
          </p:cNvSpPr>
          <p:nvPr>
            <p:ph idx="1"/>
          </p:nvPr>
        </p:nvSpPr>
        <p:spPr>
          <a:xfrm>
            <a:off x="256212" y="1412776"/>
            <a:ext cx="8589962" cy="4895850"/>
          </a:xfrm>
        </p:spPr>
        <p:txBody>
          <a:bodyPr/>
          <a:lstStyle/>
          <a:p>
            <a:pPr>
              <a:buClr>
                <a:srgbClr val="800000"/>
              </a:buClr>
              <a:buFont typeface="Wingdings" pitchFamily="2" charset="2"/>
              <a:buChar char="u"/>
            </a:pPr>
            <a:r>
              <a:rPr lang="zh-CN" altLang="en-US" dirty="0" smtClean="0"/>
              <a:t>列队、整队</a:t>
            </a:r>
          </a:p>
          <a:p>
            <a:pPr>
              <a:buClr>
                <a:srgbClr val="800000"/>
              </a:buClr>
              <a:buFont typeface="Wingdings" pitchFamily="2" charset="2"/>
              <a:buChar char="u"/>
            </a:pPr>
            <a:r>
              <a:rPr lang="zh-CN" altLang="en-US" dirty="0" smtClean="0"/>
              <a:t>人数清点，参赛人员确认，参赛人员状态双确认</a:t>
            </a:r>
          </a:p>
          <a:p>
            <a:pPr>
              <a:buClr>
                <a:srgbClr val="800000"/>
              </a:buClr>
            </a:pPr>
            <a:endParaRPr lang="zh-CN" altLang="en-US" dirty="0" smtClean="0"/>
          </a:p>
          <a:p>
            <a:pPr>
              <a:buClr>
                <a:srgbClr val="800000"/>
              </a:buClr>
              <a:buFont typeface="Wingdings" pitchFamily="2" charset="2"/>
              <a:buChar char="u"/>
            </a:pPr>
            <a:endParaRPr lang="zh-CN" altLang="en-US" dirty="0" smtClean="0"/>
          </a:p>
          <a:p>
            <a:pPr>
              <a:buClr>
                <a:srgbClr val="800000"/>
              </a:buClr>
              <a:buFont typeface="Wingdings" pitchFamily="2" charset="2"/>
              <a:buChar char="u"/>
            </a:pPr>
            <a:endParaRPr lang="zh-CN" altLang="en-US" dirty="0" smtClean="0"/>
          </a:p>
          <a:p>
            <a:pPr>
              <a:buClr>
                <a:srgbClr val="800000"/>
              </a:buClr>
              <a:buFont typeface="Wingdings" pitchFamily="2" charset="2"/>
              <a:buChar char="u"/>
            </a:pPr>
            <a:endParaRPr lang="zh-CN" altLang="en-US" dirty="0" smtClean="0"/>
          </a:p>
          <a:p>
            <a:pPr>
              <a:buClr>
                <a:srgbClr val="800000"/>
              </a:buClr>
              <a:buFont typeface="Wingdings" pitchFamily="2" charset="2"/>
              <a:buChar char="u"/>
            </a:pPr>
            <a:endParaRPr lang="zh-CN" altLang="en-US" dirty="0" smtClean="0"/>
          </a:p>
          <a:p>
            <a:pPr>
              <a:buClr>
                <a:srgbClr val="800000"/>
              </a:buClr>
              <a:buFont typeface="Wingdings" pitchFamily="2" charset="2"/>
              <a:buChar char="u"/>
            </a:pPr>
            <a:endParaRPr lang="en-US" altLang="zh-CN" dirty="0" smtClean="0"/>
          </a:p>
          <a:p>
            <a:pPr>
              <a:buClr>
                <a:srgbClr val="800000"/>
              </a:buClr>
              <a:buFont typeface="Wingdings" pitchFamily="2" charset="2"/>
              <a:buChar char="u"/>
            </a:pPr>
            <a:r>
              <a:rPr lang="zh-CN" altLang="en-US" dirty="0" smtClean="0"/>
              <a:t>班会结束，激励上岗</a:t>
            </a:r>
          </a:p>
          <a:p>
            <a:pPr>
              <a:buClr>
                <a:srgbClr val="800000"/>
              </a:buClr>
              <a:buFont typeface="Wingdings" pitchFamily="2" charset="2"/>
              <a:buChar char="u"/>
            </a:pPr>
            <a:endParaRPr lang="zh-CN" altLang="en-US" dirty="0" smtClean="0"/>
          </a:p>
        </p:txBody>
      </p:sp>
      <p:graphicFrame>
        <p:nvGraphicFramePr>
          <p:cNvPr id="2627616" name="Group 32"/>
          <p:cNvGraphicFramePr>
            <a:graphicFrameLocks noGrp="1"/>
          </p:cNvGraphicFramePr>
          <p:nvPr>
            <p:extLst>
              <p:ext uri="{D42A27DB-BD31-4B8C-83A1-F6EECF244321}">
                <p14:modId xmlns:p14="http://schemas.microsoft.com/office/powerpoint/2010/main" val="2897402313"/>
              </p:ext>
            </p:extLst>
          </p:nvPr>
        </p:nvGraphicFramePr>
        <p:xfrm>
          <a:off x="-19144" y="2420888"/>
          <a:ext cx="9144000" cy="1981200"/>
        </p:xfrm>
        <a:graphic>
          <a:graphicData uri="http://schemas.openxmlformats.org/drawingml/2006/table">
            <a:tbl>
              <a:tblPr/>
              <a:tblGrid>
                <a:gridCol w="9144000"/>
              </a:tblGrid>
              <a:tr h="198120">
                <a:tc>
                  <a:txBody>
                    <a:bodyPr/>
                    <a:lstStyle/>
                    <a:p>
                      <a:pPr marL="363538" marR="0" lvl="0" indent="-363538" algn="ctr" defTabSz="914400" rtl="0" eaLnBrk="0" fontAlgn="base" latinLnBrk="0" hangingPunct="0">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Arial" pitchFamily="34" charset="0"/>
                          <a:ea typeface="华文中宋" pitchFamily="2" charset="-122"/>
                        </a:rPr>
                        <a:t>组长：主要任务及对任务的理解说明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345">
                <a:tc>
                  <a:txBody>
                    <a:bodyPr/>
                    <a:lstStyle/>
                    <a:p>
                      <a:pPr marL="363538" marR="0" lvl="0" indent="-363538" algn="ctr" defTabSz="914400" rtl="0" eaLnBrk="0" fontAlgn="base" latinLnBrk="0" hangingPunct="0">
                        <a:lnSpc>
                          <a:spcPct val="100000"/>
                        </a:lnSpc>
                        <a:spcBef>
                          <a:spcPct val="20000"/>
                        </a:spcBef>
                        <a:spcAft>
                          <a:spcPct val="0"/>
                        </a:spcAft>
                        <a:buClrTx/>
                        <a:buSzTx/>
                        <a:buFontTx/>
                        <a:buNone/>
                        <a:tabLst/>
                        <a:defRPr/>
                      </a:pPr>
                      <a:r>
                        <a:rPr kumimoji="0" lang="zh-CN" altLang="en-US" sz="2000" b="1" i="0" u="none" strike="noStrike" cap="none" normalizeH="0" baseline="0" dirty="0" smtClean="0">
                          <a:ln>
                            <a:noFill/>
                          </a:ln>
                          <a:solidFill>
                            <a:schemeClr val="tx1"/>
                          </a:solidFill>
                          <a:effectLst/>
                          <a:latin typeface="Arial" pitchFamily="34" charset="0"/>
                          <a:ea typeface="华文中宋" pitchFamily="2" charset="-122"/>
                        </a:rPr>
                        <a:t>组长针对竞赛现场进行相关教育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363538" marR="0" lvl="0" indent="-363538" algn="ctr" defTabSz="914400" rtl="0" eaLnBrk="0" fontAlgn="base" latinLnBrk="0" hangingPunct="0">
                        <a:lnSpc>
                          <a:spcPct val="100000"/>
                        </a:lnSpc>
                        <a:spcBef>
                          <a:spcPct val="20000"/>
                        </a:spcBef>
                        <a:spcAft>
                          <a:spcPct val="0"/>
                        </a:spcAft>
                        <a:buClrTx/>
                        <a:buSzTx/>
                        <a:buFontTx/>
                        <a:buNone/>
                        <a:tabLst/>
                        <a:defRPr/>
                      </a:pPr>
                      <a:r>
                        <a:rPr kumimoji="0" lang="zh-CN" altLang="en-US" sz="2000" b="1" i="0" u="none" strike="noStrike" cap="none" normalizeH="0" baseline="0" dirty="0" smtClean="0">
                          <a:ln>
                            <a:noFill/>
                          </a:ln>
                          <a:solidFill>
                            <a:schemeClr val="tx1"/>
                          </a:solidFill>
                          <a:effectLst/>
                          <a:latin typeface="Arial" pitchFamily="34" charset="0"/>
                          <a:ea typeface="华文中宋" pitchFamily="2" charset="-122"/>
                        </a:rPr>
                        <a:t>组员：简单交流，自我推荐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zh-CN" altLang="en-US" sz="2000" b="1" i="0" u="none" strike="noStrike" cap="none" normalizeH="0" baseline="0" dirty="0" smtClean="0">
                          <a:ln>
                            <a:noFill/>
                          </a:ln>
                          <a:solidFill>
                            <a:schemeClr val="tx1"/>
                          </a:solidFill>
                          <a:effectLst/>
                          <a:latin typeface="Arial" pitchFamily="34" charset="0"/>
                          <a:ea typeface="华文中宋" pitchFamily="2" charset="-122"/>
                        </a:rPr>
                        <a:t>组长安排人员、布置任务进行相关说明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Arial" pitchFamily="34" charset="0"/>
                          <a:ea typeface="华文中宋" pitchFamily="2" charset="-122"/>
                        </a:rPr>
                        <a:t>针对当日工作进行安全相关要求、相关确认及相关检查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27617" name="Text Box 33"/>
          <p:cNvSpPr txBox="1">
            <a:spLocks noChangeArrowheads="1"/>
          </p:cNvSpPr>
          <p:nvPr/>
        </p:nvSpPr>
        <p:spPr bwMode="auto">
          <a:xfrm>
            <a:off x="3816350" y="5589588"/>
            <a:ext cx="5148263" cy="822325"/>
          </a:xfrm>
          <a:prstGeom prst="rect">
            <a:avLst/>
          </a:prstGeom>
          <a:noFill/>
          <a:ln w="9525" algn="ctr">
            <a:noFill/>
            <a:miter lim="800000"/>
            <a:headEnd/>
            <a:tailEnd/>
          </a:ln>
          <a:effectLst/>
        </p:spPr>
        <p:txBody>
          <a:bodyPr>
            <a:spAutoFit/>
          </a:bodyPr>
          <a:lstStyle/>
          <a:p>
            <a:pPr>
              <a:spcBef>
                <a:spcPct val="50000"/>
              </a:spcBef>
            </a:pPr>
            <a:r>
              <a:rPr lang="zh-CN" altLang="en-US" sz="2400" dirty="0">
                <a:solidFill>
                  <a:srgbClr val="000099"/>
                </a:solidFill>
              </a:rPr>
              <a:t>班前会主要工作：工作安排，任务分配、关键确认、安全检查</a:t>
            </a:r>
          </a:p>
        </p:txBody>
      </p:sp>
      <p:sp>
        <p:nvSpPr>
          <p:cNvPr id="2627618" name="AutoShape 34">
            <a:hlinkClick r:id="" action="ppaction://noaction" highlightClick="1"/>
          </p:cNvPr>
          <p:cNvSpPr>
            <a:spLocks noChangeArrowheads="1"/>
          </p:cNvSpPr>
          <p:nvPr/>
        </p:nvSpPr>
        <p:spPr bwMode="auto">
          <a:xfrm>
            <a:off x="5654910" y="3284984"/>
            <a:ext cx="3492500" cy="3429000"/>
          </a:xfrm>
          <a:prstGeom prst="actionButtonBlank">
            <a:avLst/>
          </a:prstGeom>
          <a:noFill/>
          <a:ln w="9525">
            <a:noFill/>
            <a:miter lim="800000"/>
            <a:headEnd/>
            <a:tailEnd/>
          </a:ln>
          <a:effec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val="728789641"/>
      </p:ext>
    </p:extLst>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a:t>
            </a:r>
            <a:r>
              <a:rPr lang="zh-CN" altLang="en-US" dirty="0" smtClean="0"/>
              <a:t>班组长职业技能与培养</a:t>
            </a:r>
            <a:endParaRPr lang="zh-CN" altLang="en-US" dirty="0"/>
          </a:p>
        </p:txBody>
      </p:sp>
      <p:sp>
        <p:nvSpPr>
          <p:cNvPr id="3" name="内容占位符 2"/>
          <p:cNvSpPr>
            <a:spLocks noGrp="1"/>
          </p:cNvSpPr>
          <p:nvPr>
            <p:ph idx="1"/>
          </p:nvPr>
        </p:nvSpPr>
        <p:spPr/>
        <p:txBody>
          <a:bodyPr/>
          <a:lstStyle/>
          <a:p>
            <a:r>
              <a:rPr lang="zh-CN" altLang="en-US" dirty="0" smtClean="0"/>
              <a:t>班组长职业技能包括</a:t>
            </a:r>
            <a:r>
              <a:rPr lang="zh-CN" altLang="en-US" dirty="0"/>
              <a:t>两</a:t>
            </a:r>
            <a:r>
              <a:rPr lang="zh-CN" altLang="en-US" dirty="0" smtClean="0"/>
              <a:t>个部分：</a:t>
            </a:r>
            <a:r>
              <a:rPr lang="zh-CN" altLang="en-US" dirty="0" smtClean="0">
                <a:hlinkClick r:id="rId3" action="ppaction://hlinksldjump"/>
              </a:rPr>
              <a:t>领导力</a:t>
            </a:r>
            <a:r>
              <a:rPr lang="zh-CN" altLang="en-US" dirty="0" smtClean="0"/>
              <a:t>、执行力（专业能力）</a:t>
            </a:r>
            <a:endParaRPr lang="en-US" altLang="zh-CN" dirty="0" smtClean="0"/>
          </a:p>
          <a:p>
            <a:r>
              <a:rPr lang="zh-CN" altLang="en-US" dirty="0" smtClean="0">
                <a:hlinkClick r:id="rId4" action="ppaction://hlinkfile"/>
              </a:rPr>
              <a:t>班组长职业技能框架</a:t>
            </a:r>
            <a:endParaRPr lang="en-US" altLang="zh-CN" dirty="0" smtClean="0"/>
          </a:p>
          <a:p>
            <a:endParaRPr lang="en-US" altLang="zh-CN" dirty="0"/>
          </a:p>
          <a:p>
            <a:r>
              <a:rPr lang="zh-CN" altLang="en-US" dirty="0" smtClean="0"/>
              <a:t>领导力的性质：是科学，更是艺术，是实践的学问。</a:t>
            </a:r>
            <a:endParaRPr lang="en-US" altLang="zh-CN" dirty="0" smtClean="0"/>
          </a:p>
          <a:p>
            <a:r>
              <a:rPr lang="zh-CN" altLang="en-US" dirty="0" smtClean="0"/>
              <a:t>领导力的培养：</a:t>
            </a:r>
            <a:r>
              <a:rPr lang="zh-CN" altLang="en-US" dirty="0"/>
              <a:t>领导力不是讲出来的，是干出来的，是实践中摔打出来的，</a:t>
            </a:r>
            <a:r>
              <a:rPr lang="zh-CN" altLang="en-US" dirty="0" smtClean="0"/>
              <a:t>只有在战争中学习战争，才有好的效果，因此，简单的理论教育效果不好。怎么办？</a:t>
            </a:r>
            <a:endParaRPr lang="en-US" altLang="zh-CN" dirty="0" smtClean="0"/>
          </a:p>
          <a:p>
            <a:endParaRPr lang="en-US" altLang="zh-CN" dirty="0" smtClean="0"/>
          </a:p>
          <a:p>
            <a:r>
              <a:rPr lang="zh-CN" altLang="en-US" dirty="0" smtClean="0"/>
              <a:t>执行力的性质：科学为主。</a:t>
            </a:r>
            <a:endParaRPr lang="en-US" altLang="zh-CN" dirty="0" smtClean="0"/>
          </a:p>
          <a:p>
            <a:r>
              <a:rPr lang="zh-CN" altLang="en-US" dirty="0" smtClean="0"/>
              <a:t>执行力（专业能力）的培养：</a:t>
            </a:r>
            <a:endParaRPr lang="en-US" altLang="zh-CN" dirty="0" smtClean="0"/>
          </a:p>
          <a:p>
            <a:r>
              <a:rPr lang="zh-CN" altLang="en-US" dirty="0" smtClean="0"/>
              <a:t>听十遍不如亲自讲一遍，讲十遍不如亲手干一遍</a:t>
            </a:r>
            <a:endParaRPr lang="en-US" altLang="zh-CN" dirty="0" smtClean="0"/>
          </a:p>
          <a:p>
            <a:r>
              <a:rPr lang="zh-CN" altLang="en-US" dirty="0" smtClean="0"/>
              <a:t>干十遍不如动手赛一遍，赛十遍不如制度变一变</a:t>
            </a:r>
            <a:endParaRPr lang="zh-CN" altLang="en-US" dirty="0"/>
          </a:p>
        </p:txBody>
      </p:sp>
      <p:sp>
        <p:nvSpPr>
          <p:cNvPr id="4" name="矩形 3">
            <a:hlinkClick r:id="rId5" action="ppaction://hlinksldjump"/>
          </p:cNvPr>
          <p:cNvSpPr/>
          <p:nvPr/>
        </p:nvSpPr>
        <p:spPr>
          <a:xfrm>
            <a:off x="5508104" y="3789040"/>
            <a:ext cx="3635896" cy="306896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5698065"/>
      </p:ext>
    </p:extLst>
  </p:cSld>
  <p:clrMapOvr>
    <a:masterClrMapping/>
  </p:clrMapOvr>
  <p:transition spd="slow">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过程</a:t>
            </a:r>
            <a:r>
              <a:rPr lang="en-US" altLang="zh-CN" dirty="0" smtClean="0"/>
              <a:t>2 </a:t>
            </a:r>
            <a:r>
              <a:rPr lang="zh-CN" altLang="en-US" dirty="0" smtClean="0"/>
              <a:t>班前会</a:t>
            </a:r>
            <a:endParaRPr lang="zh-CN" altLang="en-US" dirty="0"/>
          </a:p>
        </p:txBody>
      </p:sp>
      <p:sp>
        <p:nvSpPr>
          <p:cNvPr id="5" name="矩形 4">
            <a:hlinkClick r:id="rId3" action="ppaction://hlinksldjump"/>
          </p:cNvPr>
          <p:cNvSpPr/>
          <p:nvPr/>
        </p:nvSpPr>
        <p:spPr>
          <a:xfrm>
            <a:off x="5357818" y="3643314"/>
            <a:ext cx="3786182" cy="32146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910313960"/>
              </p:ext>
            </p:extLst>
          </p:nvPr>
        </p:nvGraphicFramePr>
        <p:xfrm>
          <a:off x="683568" y="1700808"/>
          <a:ext cx="7560071" cy="2825779"/>
        </p:xfrm>
        <a:graphic>
          <a:graphicData uri="http://schemas.openxmlformats.org/drawingml/2006/table">
            <a:tbl>
              <a:tblPr/>
              <a:tblGrid>
                <a:gridCol w="2283317"/>
                <a:gridCol w="5276754"/>
              </a:tblGrid>
              <a:tr h="410224">
                <a:tc rowSpan="2">
                  <a:txBody>
                    <a:bodyPr/>
                    <a:lstStyle/>
                    <a:p>
                      <a:pPr marL="0" indent="0" algn="ctr">
                        <a:lnSpc>
                          <a:spcPts val="3100"/>
                        </a:lnSpc>
                        <a:spcAft>
                          <a:spcPts val="600"/>
                        </a:spcAft>
                      </a:pPr>
                      <a:r>
                        <a:rPr lang="zh-CN" sz="2400" kern="100" dirty="0">
                          <a:latin typeface="华文中宋" pitchFamily="2" charset="-122"/>
                          <a:ea typeface="华文中宋" pitchFamily="2" charset="-122"/>
                        </a:rPr>
                        <a:t>工作任务安排</a:t>
                      </a: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zh-CN" altLang="en-US" sz="2400" b="0" i="0" u="none" strike="noStrike" kern="100" cap="none" spc="0" normalizeH="0" baseline="0" noProof="0" smtClean="0">
                          <a:ln>
                            <a:noFill/>
                          </a:ln>
                          <a:solidFill>
                            <a:srgbClr val="000000"/>
                          </a:solidFill>
                          <a:effectLst/>
                          <a:uLnTx/>
                          <a:uFillTx/>
                          <a:latin typeface="华文中宋" pitchFamily="2" charset="-122"/>
                          <a:ea typeface="华文中宋" pitchFamily="2" charset="-122"/>
                          <a:cs typeface="+mn-cs"/>
                        </a:rPr>
                        <a:t>任务安排及相关说明</a:t>
                      </a:r>
                      <a:endParaRPr lang="zh-CN" altLang="en-US" sz="2400" dirty="0"/>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617">
                <a:tc vMerge="1">
                  <a:txBody>
                    <a:bodyPr/>
                    <a:lstStyle/>
                    <a:p>
                      <a:pPr marL="0" indent="0" algn="ctr">
                        <a:lnSpc>
                          <a:spcPts val="3100"/>
                        </a:lnSpc>
                        <a:spcAft>
                          <a:spcPts val="600"/>
                        </a:spcAft>
                      </a:pPr>
                      <a:endParaRPr lang="zh-CN" sz="2100" kern="100" dirty="0">
                        <a:latin typeface="华文中宋" pitchFamily="2" charset="-122"/>
                        <a:ea typeface="华文中宋" pitchFamily="2" charset="-122"/>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zh-CN" altLang="en-US" sz="2400" b="0" i="0" u="none" strike="noStrike" kern="100" cap="none" spc="0" normalizeH="0" baseline="0" noProof="0" dirty="0" smtClean="0">
                          <a:ln>
                            <a:noFill/>
                          </a:ln>
                          <a:solidFill>
                            <a:srgbClr val="000000"/>
                          </a:solidFill>
                          <a:effectLst/>
                          <a:uLnTx/>
                          <a:uFillTx/>
                          <a:latin typeface="华文中宋" pitchFamily="2" charset="-122"/>
                          <a:ea typeface="华文中宋" pitchFamily="2" charset="-122"/>
                          <a:cs typeface="+mn-cs"/>
                        </a:rPr>
                        <a:t>工作重点，关键控制点</a:t>
                      </a:r>
                      <a:endParaRPr lang="zh-CN" sz="2400" kern="100" dirty="0">
                        <a:solidFill>
                          <a:schemeClr val="tx1"/>
                        </a:solidFill>
                        <a:latin typeface="华文中宋" pitchFamily="2" charset="-122"/>
                        <a:ea typeface="华文中宋" pitchFamily="2" charset="-122"/>
                        <a:cs typeface="+mn-cs"/>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06">
                <a:tc rowSpan="3">
                  <a:txBody>
                    <a:bodyPr/>
                    <a:lstStyle/>
                    <a:p>
                      <a:pPr marL="0" marR="0" indent="0" algn="ctr" defTabSz="914400" rtl="0" eaLnBrk="1" fontAlgn="auto" latinLnBrk="0" hangingPunct="1">
                        <a:lnSpc>
                          <a:spcPts val="3100"/>
                        </a:lnSpc>
                        <a:spcBef>
                          <a:spcPts val="0"/>
                        </a:spcBef>
                        <a:spcAft>
                          <a:spcPts val="600"/>
                        </a:spcAft>
                        <a:buClrTx/>
                        <a:buSzTx/>
                        <a:buFontTx/>
                        <a:buNone/>
                        <a:tabLst/>
                        <a:defRPr/>
                      </a:pPr>
                      <a:r>
                        <a:rPr lang="zh-CN" altLang="zh-CN" sz="2400" kern="100" dirty="0" smtClean="0">
                          <a:solidFill>
                            <a:schemeClr val="tx1"/>
                          </a:solidFill>
                          <a:latin typeface="华文中宋" pitchFamily="2" charset="-122"/>
                          <a:ea typeface="华文中宋" pitchFamily="2" charset="-122"/>
                          <a:cs typeface="+mn-cs"/>
                        </a:rPr>
                        <a:t>人员安排及动员</a:t>
                      </a:r>
                      <a:endParaRPr lang="zh-CN" sz="2400" kern="100" dirty="0">
                        <a:latin typeface="华文中宋" pitchFamily="2" charset="-122"/>
                        <a:ea typeface="华文中宋" pitchFamily="2" charset="-122"/>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3100"/>
                        </a:lnSpc>
                        <a:spcAft>
                          <a:spcPts val="600"/>
                        </a:spcAft>
                      </a:pPr>
                      <a:r>
                        <a:rPr lang="zh-CN" altLang="zh-CN" sz="2400" kern="100" dirty="0" smtClean="0">
                          <a:solidFill>
                            <a:schemeClr val="tx1"/>
                          </a:solidFill>
                          <a:latin typeface="华文中宋" pitchFamily="2" charset="-122"/>
                          <a:ea typeface="华文中宋" pitchFamily="2" charset="-122"/>
                          <a:cs typeface="+mn-cs"/>
                        </a:rPr>
                        <a:t>人员安排</a:t>
                      </a:r>
                      <a:endParaRPr lang="zh-CN" sz="2400" kern="100" dirty="0">
                        <a:solidFill>
                          <a:schemeClr val="tx1"/>
                        </a:solidFill>
                        <a:latin typeface="华文中宋" pitchFamily="2" charset="-122"/>
                        <a:ea typeface="华文中宋" pitchFamily="2" charset="-122"/>
                        <a:cs typeface="+mn-cs"/>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806">
                <a:tc vMerge="1">
                  <a:txBody>
                    <a:bodyPr/>
                    <a:lstStyle/>
                    <a:p>
                      <a:endParaRPr lang="zh-CN" altLang="en-US"/>
                    </a:p>
                  </a:txBody>
                  <a:tcPr/>
                </a:tc>
                <a:tc>
                  <a:txBody>
                    <a:bodyPr/>
                    <a:lstStyle/>
                    <a:p>
                      <a:pPr marL="0" indent="0" algn="ctr" defTabSz="914400" rtl="0" eaLnBrk="1" latinLnBrk="0" hangingPunct="1">
                        <a:lnSpc>
                          <a:spcPts val="3100"/>
                        </a:lnSpc>
                        <a:spcAft>
                          <a:spcPts val="600"/>
                        </a:spcAft>
                      </a:pPr>
                      <a:r>
                        <a:rPr lang="zh-CN" altLang="zh-CN" sz="2400" kern="100" dirty="0" smtClean="0">
                          <a:solidFill>
                            <a:schemeClr val="tx1"/>
                          </a:solidFill>
                          <a:latin typeface="华文中宋" pitchFamily="2" charset="-122"/>
                          <a:ea typeface="华文中宋" pitchFamily="2" charset="-122"/>
                          <a:cs typeface="+mn-cs"/>
                        </a:rPr>
                        <a:t>人员分工</a:t>
                      </a:r>
                      <a:endParaRPr lang="zh-CN" sz="2400" kern="100" dirty="0">
                        <a:solidFill>
                          <a:schemeClr val="tx1"/>
                        </a:solidFill>
                        <a:latin typeface="华文中宋" pitchFamily="2" charset="-122"/>
                        <a:ea typeface="华文中宋" pitchFamily="2" charset="-122"/>
                        <a:cs typeface="+mn-cs"/>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806">
                <a:tc vMerge="1">
                  <a:txBody>
                    <a:bodyPr/>
                    <a:lstStyle/>
                    <a:p>
                      <a:endParaRPr lang="zh-CN" altLang="en-US"/>
                    </a:p>
                  </a:txBody>
                  <a:tcPr/>
                </a:tc>
                <a:tc>
                  <a:txBody>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zh-CN" altLang="en-US" sz="2400" b="0" i="0" u="none" strike="noStrike" kern="100" cap="none" spc="0" normalizeH="0" baseline="0" noProof="0" dirty="0" smtClean="0">
                          <a:ln>
                            <a:noFill/>
                          </a:ln>
                          <a:solidFill>
                            <a:srgbClr val="000000"/>
                          </a:solidFill>
                          <a:effectLst/>
                          <a:uLnTx/>
                          <a:uFillTx/>
                          <a:latin typeface="华文中宋" pitchFamily="2" charset="-122"/>
                          <a:ea typeface="华文中宋" pitchFamily="2" charset="-122"/>
                          <a:cs typeface="+mn-cs"/>
                        </a:rPr>
                        <a:t>进场动员</a:t>
                      </a:r>
                      <a:endParaRPr lang="zh-CN" sz="2400" kern="100" dirty="0">
                        <a:solidFill>
                          <a:schemeClr val="tx1"/>
                        </a:solidFill>
                        <a:latin typeface="华文中宋" pitchFamily="2" charset="-122"/>
                        <a:ea typeface="华文中宋" pitchFamily="2" charset="-122"/>
                        <a:cs typeface="+mn-cs"/>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6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2400" kern="100" dirty="0" smtClean="0">
                          <a:solidFill>
                            <a:schemeClr val="tx1"/>
                          </a:solidFill>
                          <a:latin typeface="华文中宋" pitchFamily="2" charset="-122"/>
                          <a:ea typeface="华文中宋" pitchFamily="2" charset="-122"/>
                          <a:cs typeface="+mn-cs"/>
                        </a:rPr>
                        <a:t>相关教育及检查</a:t>
                      </a: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kern="100" dirty="0" smtClean="0">
                          <a:solidFill>
                            <a:schemeClr val="tx1"/>
                          </a:solidFill>
                          <a:latin typeface="华文中宋" pitchFamily="2" charset="-122"/>
                          <a:ea typeface="华文中宋" pitchFamily="2" charset="-122"/>
                          <a:cs typeface="+mn-cs"/>
                        </a:rPr>
                        <a:t>相关</a:t>
                      </a:r>
                      <a:r>
                        <a:rPr lang="zh-CN" altLang="zh-CN" sz="2400" kern="100" dirty="0" smtClean="0">
                          <a:solidFill>
                            <a:schemeClr val="tx1"/>
                          </a:solidFill>
                          <a:latin typeface="华文中宋" pitchFamily="2" charset="-122"/>
                          <a:ea typeface="华文中宋" pitchFamily="2" charset="-122"/>
                          <a:cs typeface="+mn-cs"/>
                        </a:rPr>
                        <a:t>教育</a:t>
                      </a:r>
                      <a:endParaRPr lang="zh-CN" altLang="en-US" sz="2400" dirty="0"/>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69">
                <a:tc vMerge="1">
                  <a:txBody>
                    <a:bodyPr/>
                    <a:lstStyle/>
                    <a:p>
                      <a:endParaRPr lang="zh-CN" altLang="en-US"/>
                    </a:p>
                  </a:txBody>
                  <a:tcPr/>
                </a:tc>
                <a:tc>
                  <a:txBody>
                    <a:bodyPr/>
                    <a:lstStyle/>
                    <a:p>
                      <a:pPr marL="0" algn="ctr" defTabSz="914400" rtl="0" eaLnBrk="1" latinLnBrk="0" hangingPunct="1"/>
                      <a:r>
                        <a:rPr lang="zh-CN" altLang="en-US" sz="2400" kern="100" dirty="0" smtClean="0">
                          <a:solidFill>
                            <a:schemeClr val="tx1"/>
                          </a:solidFill>
                          <a:latin typeface="华文中宋" pitchFamily="2" charset="-122"/>
                          <a:ea typeface="华文中宋" pitchFamily="2" charset="-122"/>
                          <a:cs typeface="+mn-cs"/>
                        </a:rPr>
                        <a:t>相关检查</a:t>
                      </a:r>
                      <a:endParaRPr lang="zh-CN" altLang="en-US" sz="2400" kern="100" dirty="0">
                        <a:solidFill>
                          <a:schemeClr val="tx1"/>
                        </a:solidFill>
                        <a:latin typeface="华文中宋" pitchFamily="2" charset="-122"/>
                        <a:ea typeface="华文中宋" pitchFamily="2" charset="-122"/>
                        <a:cs typeface="+mn-cs"/>
                      </a:endParaRPr>
                    </a:p>
                  </a:txBody>
                  <a:tcPr marL="29200" marR="29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0080539"/>
      </p:ext>
    </p:extLst>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过程</a:t>
            </a:r>
            <a:r>
              <a:rPr lang="en-US" altLang="zh-CN" dirty="0" smtClean="0"/>
              <a:t>3 </a:t>
            </a:r>
            <a:r>
              <a:rPr lang="zh-CN" altLang="en-US" dirty="0" smtClean="0"/>
              <a:t>现场指挥与过程管控</a:t>
            </a:r>
            <a:endParaRPr lang="zh-CN" altLang="en-US" dirty="0"/>
          </a:p>
        </p:txBody>
      </p:sp>
      <p:sp>
        <p:nvSpPr>
          <p:cNvPr id="5" name="矩形 4">
            <a:hlinkClick r:id="rId2" action="ppaction://hlinksldjump"/>
          </p:cNvPr>
          <p:cNvSpPr/>
          <p:nvPr/>
        </p:nvSpPr>
        <p:spPr>
          <a:xfrm>
            <a:off x="5929322" y="4572008"/>
            <a:ext cx="3214678" cy="22859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401497674"/>
              </p:ext>
            </p:extLst>
          </p:nvPr>
        </p:nvGraphicFramePr>
        <p:xfrm>
          <a:off x="683568" y="1700808"/>
          <a:ext cx="7635730" cy="1498137"/>
        </p:xfrm>
        <a:graphic>
          <a:graphicData uri="http://schemas.openxmlformats.org/drawingml/2006/table">
            <a:tbl>
              <a:tblPr/>
              <a:tblGrid>
                <a:gridCol w="2967641"/>
                <a:gridCol w="4668089"/>
              </a:tblGrid>
              <a:tr h="400857">
                <a:tc>
                  <a:txBody>
                    <a:bodyPr/>
                    <a:lstStyle/>
                    <a:p>
                      <a:pPr algn="ctr">
                        <a:spcAft>
                          <a:spcPts val="0"/>
                        </a:spcAft>
                      </a:pPr>
                      <a:r>
                        <a:rPr lang="zh-CN" sz="2400" kern="100" dirty="0">
                          <a:latin typeface="华文中宋" pitchFamily="2" charset="-122"/>
                          <a:ea typeface="华文中宋" pitchFamily="2" charset="-122"/>
                          <a:cs typeface="Times New Roman"/>
                        </a:rPr>
                        <a:t>组织协调</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过程</a:t>
                      </a:r>
                      <a:r>
                        <a:rPr lang="zh-CN" altLang="en-US" sz="2400" kern="100" dirty="0" smtClean="0">
                          <a:latin typeface="华文中宋" pitchFamily="2" charset="-122"/>
                          <a:ea typeface="华文中宋" pitchFamily="2" charset="-122"/>
                          <a:cs typeface="Times New Roman"/>
                        </a:rPr>
                        <a:t>秩序</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726">
                <a:tc>
                  <a:txBody>
                    <a:bodyPr/>
                    <a:lstStyle/>
                    <a:p>
                      <a:pPr algn="ctr">
                        <a:spcAft>
                          <a:spcPts val="0"/>
                        </a:spcAft>
                      </a:pPr>
                      <a:r>
                        <a:rPr lang="zh-CN" sz="2400" kern="100" dirty="0">
                          <a:latin typeface="华文中宋" pitchFamily="2" charset="-122"/>
                          <a:ea typeface="华文中宋" pitchFamily="2" charset="-122"/>
                          <a:cs typeface="Times New Roman"/>
                        </a:rPr>
                        <a:t>指挥及表达</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指挥</a:t>
                      </a:r>
                      <a:r>
                        <a:rPr lang="zh-CN" altLang="en-US" sz="2400" kern="100" dirty="0" smtClean="0">
                          <a:latin typeface="华文中宋" pitchFamily="2" charset="-122"/>
                          <a:ea typeface="华文中宋" pitchFamily="2" charset="-122"/>
                          <a:cs typeface="Times New Roman"/>
                        </a:rPr>
                        <a:t>准确</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024">
                <a:tc rowSpan="2">
                  <a:txBody>
                    <a:bodyPr/>
                    <a:lstStyle/>
                    <a:p>
                      <a:pPr algn="ctr">
                        <a:spcAft>
                          <a:spcPts val="0"/>
                        </a:spcAft>
                      </a:pPr>
                      <a:r>
                        <a:rPr lang="zh-CN" sz="2400" kern="100" dirty="0">
                          <a:latin typeface="华文中宋" pitchFamily="2" charset="-122"/>
                          <a:ea typeface="华文中宋" pitchFamily="2" charset="-122"/>
                          <a:cs typeface="Times New Roman"/>
                        </a:rPr>
                        <a:t>过程监控、问题整改</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问题处置</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24">
                <a:tc vMerge="1">
                  <a:txBody>
                    <a:bodyPr/>
                    <a:lstStyle/>
                    <a:p>
                      <a:endParaRPr lang="zh-CN" altLang="en-US"/>
                    </a:p>
                  </a:txBody>
                  <a:tcPr/>
                </a:tc>
                <a:tc>
                  <a:txBody>
                    <a:bodyPr/>
                    <a:lstStyle/>
                    <a:p>
                      <a:pPr algn="ctr">
                        <a:spcAft>
                          <a:spcPts val="0"/>
                        </a:spcAft>
                      </a:pPr>
                      <a:r>
                        <a:rPr lang="zh-CN" sz="2400" kern="100" dirty="0" smtClean="0">
                          <a:latin typeface="华文中宋" pitchFamily="2" charset="-122"/>
                          <a:ea typeface="华文中宋" pitchFamily="2" charset="-122"/>
                          <a:cs typeface="Times New Roman"/>
                        </a:rPr>
                        <a:t>重复问题</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9586276"/>
      </p:ext>
    </p:extLst>
  </p:cSld>
  <p:clrMapOvr>
    <a:masterClrMapping/>
  </p:clrMapOvr>
  <p:transition spd="slow">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过程</a:t>
            </a:r>
            <a:r>
              <a:rPr lang="en-US" altLang="zh-CN" dirty="0" smtClean="0"/>
              <a:t>4 </a:t>
            </a:r>
            <a:r>
              <a:rPr lang="zh-CN" altLang="en-US" dirty="0" smtClean="0"/>
              <a:t>班后会、激励分配、激励投诉与冲突处理</a:t>
            </a:r>
            <a:r>
              <a:rPr lang="en-US" altLang="zh-CN" dirty="0" smtClean="0"/>
              <a:t> </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370871583"/>
              </p:ext>
            </p:extLst>
          </p:nvPr>
        </p:nvGraphicFramePr>
        <p:xfrm>
          <a:off x="395536" y="1772816"/>
          <a:ext cx="8229600" cy="2100597"/>
        </p:xfrm>
        <a:graphic>
          <a:graphicData uri="http://schemas.openxmlformats.org/drawingml/2006/table">
            <a:tbl>
              <a:tblPr/>
              <a:tblGrid>
                <a:gridCol w="2736304"/>
                <a:gridCol w="5493296"/>
              </a:tblGrid>
              <a:tr h="387395">
                <a:tc>
                  <a:txBody>
                    <a:bodyPr/>
                    <a:lstStyle/>
                    <a:p>
                      <a:pPr algn="ctr">
                        <a:spcAft>
                          <a:spcPts val="0"/>
                        </a:spcAft>
                      </a:pPr>
                      <a:r>
                        <a:rPr lang="zh-CN" sz="2400" kern="100" dirty="0">
                          <a:latin typeface="华文中宋" pitchFamily="2" charset="-122"/>
                          <a:ea typeface="华文中宋" pitchFamily="2" charset="-122"/>
                          <a:cs typeface="Times New Roman"/>
                        </a:rPr>
                        <a:t>班后会</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总结、表彰</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608">
                <a:tc rowSpan="2">
                  <a:txBody>
                    <a:bodyPr/>
                    <a:lstStyle/>
                    <a:p>
                      <a:pPr algn="ctr">
                        <a:spcAft>
                          <a:spcPts val="0"/>
                        </a:spcAft>
                      </a:pPr>
                      <a:r>
                        <a:rPr lang="zh-CN" sz="2400" kern="100" dirty="0">
                          <a:latin typeface="华文中宋" pitchFamily="2" charset="-122"/>
                          <a:ea typeface="华文中宋" pitchFamily="2" charset="-122"/>
                          <a:cs typeface="Times New Roman"/>
                        </a:rPr>
                        <a:t>激励与分配</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激励分配</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144">
                <a:tc vMerge="1">
                  <a:txBody>
                    <a:bodyPr/>
                    <a:lstStyle/>
                    <a:p>
                      <a:endParaRPr lang="zh-CN" altLang="en-US"/>
                    </a:p>
                  </a:txBody>
                  <a:tcPr/>
                </a:tc>
                <a:tc>
                  <a:txBody>
                    <a:bodyPr/>
                    <a:lstStyle/>
                    <a:p>
                      <a:pPr algn="ctr">
                        <a:spcAft>
                          <a:spcPts val="0"/>
                        </a:spcAft>
                      </a:pPr>
                      <a:r>
                        <a:rPr lang="zh-CN" sz="2400" kern="100" dirty="0" smtClean="0">
                          <a:latin typeface="华文中宋" pitchFamily="2" charset="-122"/>
                          <a:ea typeface="华文中宋" pitchFamily="2" charset="-122"/>
                          <a:cs typeface="Times New Roman"/>
                        </a:rPr>
                        <a:t>绩效标准</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305">
                <a:tc>
                  <a:txBody>
                    <a:bodyPr/>
                    <a:lstStyle/>
                    <a:p>
                      <a:pPr algn="ctr">
                        <a:spcAft>
                          <a:spcPts val="0"/>
                        </a:spcAft>
                      </a:pPr>
                      <a:r>
                        <a:rPr lang="zh-CN" altLang="en-US" sz="2400" kern="100" dirty="0" smtClean="0">
                          <a:latin typeface="华文中宋" pitchFamily="2" charset="-122"/>
                          <a:ea typeface="华文中宋" pitchFamily="2" charset="-122"/>
                          <a:cs typeface="Times New Roman"/>
                        </a:rPr>
                        <a:t>投诉</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投诉</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529">
                <a:tc>
                  <a:txBody>
                    <a:bodyPr/>
                    <a:lstStyle/>
                    <a:p>
                      <a:pPr algn="ctr">
                        <a:spcAft>
                          <a:spcPts val="0"/>
                        </a:spcAft>
                      </a:pPr>
                      <a:r>
                        <a:rPr lang="zh-CN" altLang="en-US" sz="2400" kern="100" dirty="0" smtClean="0">
                          <a:latin typeface="华文中宋" pitchFamily="2" charset="-122"/>
                          <a:ea typeface="华文中宋" pitchFamily="2" charset="-122"/>
                          <a:cs typeface="Times New Roman"/>
                        </a:rPr>
                        <a:t>冲突处理</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冲突处理</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0" y="5643578"/>
            <a:ext cx="9144000" cy="4308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r>
              <a:rPr lang="zh-CN" altLang="en-US" dirty="0" smtClean="0">
                <a:solidFill>
                  <a:srgbClr val="000000"/>
                </a:solidFill>
                <a:latin typeface="华文中宋" pitchFamily="2" charset="-122"/>
                <a:ea typeface="华文中宋" pitchFamily="2" charset="-122"/>
              </a:rPr>
              <a:t>本环节综合考察：组长对班组长角色的认知</a:t>
            </a:r>
            <a:endParaRPr lang="zh-CN" altLang="en-US" dirty="0">
              <a:solidFill>
                <a:srgbClr val="000000"/>
              </a:solidFill>
              <a:latin typeface="华文中宋" pitchFamily="2" charset="-122"/>
              <a:ea typeface="华文中宋" pitchFamily="2" charset="-122"/>
            </a:endParaRPr>
          </a:p>
        </p:txBody>
      </p:sp>
      <p:sp>
        <p:nvSpPr>
          <p:cNvPr id="6" name="矩形 5">
            <a:hlinkClick r:id="rId2" action="ppaction://hlinksldjump"/>
          </p:cNvPr>
          <p:cNvSpPr/>
          <p:nvPr/>
        </p:nvSpPr>
        <p:spPr>
          <a:xfrm>
            <a:off x="5572132" y="4357694"/>
            <a:ext cx="3571868" cy="250030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12200263"/>
      </p:ext>
    </p:extLst>
  </p:cSld>
  <p:clrMapOvr>
    <a:masterClrMapping/>
  </p:clrMapOvr>
  <p:transition spd="slow">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过程</a:t>
            </a:r>
            <a:r>
              <a:rPr lang="en-US" altLang="zh-CN" dirty="0" smtClean="0"/>
              <a:t>5 </a:t>
            </a:r>
            <a:r>
              <a:rPr lang="zh-CN" altLang="en-US" dirty="0" smtClean="0"/>
              <a:t>综合评审（评委打分）</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793674848"/>
              </p:ext>
            </p:extLst>
          </p:nvPr>
        </p:nvGraphicFramePr>
        <p:xfrm>
          <a:off x="251520" y="1556792"/>
          <a:ext cx="8316416" cy="3657600"/>
        </p:xfrm>
        <a:graphic>
          <a:graphicData uri="http://schemas.openxmlformats.org/drawingml/2006/table">
            <a:tbl>
              <a:tblPr/>
              <a:tblGrid>
                <a:gridCol w="2848391"/>
                <a:gridCol w="5468025"/>
              </a:tblGrid>
              <a:tr h="200817">
                <a:tc>
                  <a:txBody>
                    <a:bodyPr/>
                    <a:lstStyle/>
                    <a:p>
                      <a:pPr algn="ctr">
                        <a:spcAft>
                          <a:spcPts val="0"/>
                        </a:spcAft>
                      </a:pPr>
                      <a:r>
                        <a:rPr lang="zh-CN" sz="2400" kern="100" dirty="0">
                          <a:latin typeface="华文中宋" pitchFamily="2" charset="-122"/>
                          <a:ea typeface="华文中宋" pitchFamily="2" charset="-122"/>
                          <a:cs typeface="Times New Roman"/>
                        </a:rPr>
                        <a:t>过程效率</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按时</a:t>
                      </a:r>
                      <a:r>
                        <a:rPr lang="zh-CN" sz="2400" kern="100" dirty="0" smtClean="0">
                          <a:latin typeface="华文中宋" pitchFamily="2" charset="-122"/>
                          <a:ea typeface="华文中宋" pitchFamily="2" charset="-122"/>
                          <a:cs typeface="Times New Roman"/>
                        </a:rPr>
                        <a:t>，</a:t>
                      </a:r>
                      <a:r>
                        <a:rPr lang="zh-CN" altLang="en-US" sz="2400" kern="100" dirty="0" smtClean="0">
                          <a:latin typeface="华文中宋" pitchFamily="2" charset="-122"/>
                          <a:ea typeface="华文中宋" pitchFamily="2" charset="-122"/>
                          <a:cs typeface="Times New Roman"/>
                        </a:rPr>
                        <a:t>保质</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156">
                <a:tc>
                  <a:txBody>
                    <a:bodyPr/>
                    <a:lstStyle/>
                    <a:p>
                      <a:pPr algn="ctr">
                        <a:spcAft>
                          <a:spcPts val="0"/>
                        </a:spcAft>
                      </a:pPr>
                      <a:r>
                        <a:rPr lang="zh-CN" sz="2400" kern="100" dirty="0">
                          <a:latin typeface="华文中宋" pitchFamily="2" charset="-122"/>
                          <a:ea typeface="华文中宋" pitchFamily="2" charset="-122"/>
                          <a:cs typeface="Times New Roman"/>
                        </a:rPr>
                        <a:t>规则执行</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违规</a:t>
                      </a:r>
                      <a:r>
                        <a:rPr lang="zh-CN" altLang="en-US" sz="2400" kern="100" dirty="0" smtClean="0">
                          <a:latin typeface="华文中宋" pitchFamily="2" charset="-122"/>
                          <a:ea typeface="华文中宋" pitchFamily="2" charset="-122"/>
                          <a:cs typeface="Times New Roman"/>
                        </a:rPr>
                        <a:t>、</a:t>
                      </a:r>
                      <a:r>
                        <a:rPr lang="zh-CN" sz="2400" kern="100" dirty="0" smtClean="0">
                          <a:latin typeface="华文中宋" pitchFamily="2" charset="-122"/>
                          <a:ea typeface="华文中宋" pitchFamily="2" charset="-122"/>
                          <a:cs typeface="Times New Roman"/>
                        </a:rPr>
                        <a:t>改规</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67">
                <a:tc>
                  <a:txBody>
                    <a:bodyPr/>
                    <a:lstStyle/>
                    <a:p>
                      <a:pPr algn="ctr">
                        <a:spcAft>
                          <a:spcPts val="0"/>
                        </a:spcAft>
                      </a:pPr>
                      <a:r>
                        <a:rPr lang="zh-CN" sz="2400" kern="100" dirty="0">
                          <a:latin typeface="华文中宋" pitchFamily="2" charset="-122"/>
                          <a:ea typeface="华文中宋" pitchFamily="2" charset="-122"/>
                          <a:cs typeface="Times New Roman"/>
                        </a:rPr>
                        <a:t>团队文化</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士气等</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82">
                <a:tc rowSpan="4">
                  <a:txBody>
                    <a:bodyPr/>
                    <a:lstStyle/>
                    <a:p>
                      <a:pPr algn="ctr">
                        <a:spcAft>
                          <a:spcPts val="0"/>
                        </a:spcAft>
                      </a:pPr>
                      <a:r>
                        <a:rPr lang="zh-CN" sz="2400" kern="100" dirty="0">
                          <a:latin typeface="华文中宋" pitchFamily="2" charset="-122"/>
                          <a:ea typeface="华文中宋" pitchFamily="2" charset="-122"/>
                          <a:cs typeface="Times New Roman"/>
                        </a:rPr>
                        <a:t>专业素质及文案质量</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专业</a:t>
                      </a:r>
                      <a:r>
                        <a:rPr lang="zh-CN" sz="2400" kern="100" dirty="0">
                          <a:latin typeface="华文中宋" pitchFamily="2" charset="-122"/>
                          <a:ea typeface="华文中宋" pitchFamily="2" charset="-122"/>
                          <a:cs typeface="Times New Roman"/>
                        </a:rPr>
                        <a:t>要求</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156">
                <a:tc vMerge="1">
                  <a:txBody>
                    <a:bodyPr/>
                    <a:lstStyle/>
                    <a:p>
                      <a:endParaRPr lang="zh-CN" altLang="en-US"/>
                    </a:p>
                  </a:txBody>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能否</a:t>
                      </a:r>
                      <a:r>
                        <a:rPr lang="zh-CN" sz="2400" kern="100" dirty="0" smtClean="0">
                          <a:latin typeface="华文中宋" pitchFamily="2" charset="-122"/>
                          <a:ea typeface="华文中宋" pitchFamily="2" charset="-122"/>
                          <a:cs typeface="Times New Roman"/>
                        </a:rPr>
                        <a:t>实施</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12">
                <a:tc vMerge="1">
                  <a:txBody>
                    <a:bodyPr/>
                    <a:lstStyle/>
                    <a:p>
                      <a:endParaRPr lang="zh-CN" altLang="en-US"/>
                    </a:p>
                  </a:txBody>
                  <a:tcPr/>
                </a:tc>
                <a:tc>
                  <a:txBody>
                    <a:bodyPr/>
                    <a:lstStyle/>
                    <a:p>
                      <a:pPr algn="ctr">
                        <a:spcAft>
                          <a:spcPts val="0"/>
                        </a:spcAft>
                      </a:pPr>
                      <a:r>
                        <a:rPr lang="zh-CN" altLang="en-US" sz="2400" kern="100" dirty="0" smtClean="0">
                          <a:latin typeface="华文中宋" pitchFamily="2" charset="-122"/>
                          <a:ea typeface="华文中宋" pitchFamily="2" charset="-122"/>
                          <a:cs typeface="Times New Roman"/>
                        </a:rPr>
                        <a:t>创新</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78">
                <a:tc vMerge="1">
                  <a:txBody>
                    <a:bodyPr/>
                    <a:lstStyle/>
                    <a:p>
                      <a:endParaRPr lang="zh-CN" altLang="en-US"/>
                    </a:p>
                  </a:txBody>
                  <a:tcPr/>
                </a:tc>
                <a:tc>
                  <a:txBody>
                    <a:bodyPr/>
                    <a:lstStyle/>
                    <a:p>
                      <a:pPr algn="ctr">
                        <a:spcAft>
                          <a:spcPts val="0"/>
                        </a:spcAft>
                      </a:pPr>
                      <a:r>
                        <a:rPr lang="zh-CN" sz="2400" kern="100" dirty="0" smtClean="0">
                          <a:latin typeface="华文中宋" pitchFamily="2" charset="-122"/>
                          <a:ea typeface="华文中宋" pitchFamily="2" charset="-122"/>
                          <a:cs typeface="Times New Roman"/>
                        </a:rPr>
                        <a:t>违法</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156">
                <a:tc rowSpan="3">
                  <a:txBody>
                    <a:bodyPr/>
                    <a:lstStyle/>
                    <a:p>
                      <a:pPr algn="ctr">
                        <a:spcAft>
                          <a:spcPts val="0"/>
                        </a:spcAft>
                      </a:pPr>
                      <a:r>
                        <a:rPr lang="zh-CN" sz="2400" kern="100" dirty="0">
                          <a:latin typeface="华文中宋" pitchFamily="2" charset="-122"/>
                          <a:ea typeface="华文中宋" pitchFamily="2" charset="-122"/>
                          <a:cs typeface="Times New Roman"/>
                        </a:rPr>
                        <a:t>个人形象</a:t>
                      </a: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smtClean="0">
                          <a:latin typeface="华文中宋" pitchFamily="2" charset="-122"/>
                          <a:ea typeface="华文中宋" pitchFamily="2" charset="-122"/>
                          <a:cs typeface="Times New Roman"/>
                        </a:rPr>
                        <a:t>着装</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726">
                <a:tc vMerge="1">
                  <a:txBody>
                    <a:bodyPr/>
                    <a:lstStyle/>
                    <a:p>
                      <a:endParaRPr lang="zh-CN" altLang="en-US"/>
                    </a:p>
                  </a:txBody>
                  <a:tcPr/>
                </a:tc>
                <a:tc>
                  <a:txBody>
                    <a:bodyPr/>
                    <a:lstStyle/>
                    <a:p>
                      <a:pPr algn="ctr">
                        <a:spcAft>
                          <a:spcPts val="0"/>
                        </a:spcAft>
                      </a:pPr>
                      <a:r>
                        <a:rPr lang="zh-CN" sz="2400" kern="100" dirty="0" smtClean="0">
                          <a:latin typeface="华文中宋" pitchFamily="2" charset="-122"/>
                          <a:ea typeface="华文中宋" pitchFamily="2" charset="-122"/>
                          <a:cs typeface="Times New Roman"/>
                        </a:rPr>
                        <a:t>语言</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156">
                <a:tc vMerge="1">
                  <a:txBody>
                    <a:bodyPr/>
                    <a:lstStyle/>
                    <a:p>
                      <a:endParaRPr lang="zh-CN" altLang="en-US"/>
                    </a:p>
                  </a:txBody>
                  <a:tcPr/>
                </a:tc>
                <a:tc>
                  <a:txBody>
                    <a:bodyPr/>
                    <a:lstStyle/>
                    <a:p>
                      <a:pPr algn="ctr">
                        <a:spcAft>
                          <a:spcPts val="0"/>
                        </a:spcAft>
                      </a:pPr>
                      <a:r>
                        <a:rPr lang="zh-CN" sz="2400" kern="100" dirty="0" smtClean="0">
                          <a:latin typeface="华文中宋" pitchFamily="2" charset="-122"/>
                          <a:ea typeface="华文中宋" pitchFamily="2" charset="-122"/>
                          <a:cs typeface="Times New Roman"/>
                        </a:rPr>
                        <a:t>尊重</a:t>
                      </a:r>
                      <a:endParaRPr lang="zh-CN" sz="2400" kern="100" dirty="0">
                        <a:latin typeface="华文中宋" pitchFamily="2" charset="-122"/>
                        <a:ea typeface="华文中宋" pitchFamily="2" charset="-122"/>
                        <a:cs typeface="Times New Roman"/>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hlinkClick r:id="rId3" action="ppaction://hlinksldjump"/>
          </p:cNvPr>
          <p:cNvSpPr/>
          <p:nvPr/>
        </p:nvSpPr>
        <p:spPr>
          <a:xfrm>
            <a:off x="5786446" y="4786322"/>
            <a:ext cx="3357554" cy="207167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373870408"/>
      </p:ext>
    </p:extLst>
  </p:cSld>
  <p:clrMapOvr>
    <a:masterClrMapping/>
  </p:clrMapOvr>
  <p:transition spd="slow">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0000"/>
            </a:gs>
            <a:gs pos="50000">
              <a:srgbClr val="800000"/>
            </a:gs>
            <a:gs pos="100000">
              <a:srgbClr val="CC0000"/>
            </a:gs>
          </a:gsLst>
          <a:lin ang="18900000" scaled="1"/>
        </a:gradFill>
        <a:effectLst/>
      </p:bgPr>
    </p:bg>
    <p:spTree>
      <p:nvGrpSpPr>
        <p:cNvPr id="1" name=""/>
        <p:cNvGrpSpPr/>
        <p:nvPr/>
      </p:nvGrpSpPr>
      <p:grpSpPr>
        <a:xfrm>
          <a:off x="0" y="0"/>
          <a:ext cx="0" cy="0"/>
          <a:chOff x="0" y="0"/>
          <a:chExt cx="0" cy="0"/>
        </a:xfrm>
      </p:grpSpPr>
      <p:sp>
        <p:nvSpPr>
          <p:cNvPr id="2573314" name="AutoShape 3">
            <a:hlinkClick r:id="" action="ppaction://noaction" highlightClick="1"/>
          </p:cNvPr>
          <p:cNvSpPr>
            <a:spLocks noChangeArrowheads="1"/>
          </p:cNvSpPr>
          <p:nvPr/>
        </p:nvSpPr>
        <p:spPr bwMode="auto">
          <a:xfrm>
            <a:off x="2667000" y="304800"/>
            <a:ext cx="3886200" cy="1066800"/>
          </a:xfrm>
          <a:prstGeom prst="actionButtonBlank">
            <a:avLst/>
          </a:prstGeom>
          <a:no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2573315" name="AutoShape 5">
            <a:hlinkClick r:id="" action="ppaction://noaction" highlightClick="1"/>
          </p:cNvPr>
          <p:cNvSpPr>
            <a:spLocks noChangeArrowheads="1"/>
          </p:cNvSpPr>
          <p:nvPr/>
        </p:nvSpPr>
        <p:spPr bwMode="auto">
          <a:xfrm>
            <a:off x="539750" y="709613"/>
            <a:ext cx="4752330" cy="520700"/>
          </a:xfrm>
          <a:prstGeom prst="actionButtonBlank">
            <a:avLst/>
          </a:prstGeom>
          <a:noFill/>
          <a:ln w="9525">
            <a:noFill/>
            <a:miter lim="800000"/>
            <a:headEnd/>
            <a:tailEnd/>
          </a:ln>
        </p:spPr>
        <p:txBody>
          <a:bodyPr wrap="none" anchor="ctr"/>
          <a:lstStyle/>
          <a:p>
            <a:endParaRPr lang="en-US" altLang="zh-CN" sz="2400" dirty="0">
              <a:solidFill>
                <a:srgbClr val="FFFFFF"/>
              </a:solidFill>
              <a:latin typeface="黑体" pitchFamily="2" charset="-122"/>
              <a:ea typeface="黑体" pitchFamily="2" charset="-122"/>
            </a:endParaRPr>
          </a:p>
        </p:txBody>
      </p:sp>
      <p:sp>
        <p:nvSpPr>
          <p:cNvPr id="2573316" name="Rectangle 6"/>
          <p:cNvSpPr>
            <a:spLocks noGrp="1" noChangeArrowheads="1"/>
          </p:cNvSpPr>
          <p:nvPr>
            <p:ph type="ctrTitle"/>
          </p:nvPr>
        </p:nvSpPr>
        <p:spPr>
          <a:xfrm>
            <a:off x="3597274" y="2638425"/>
            <a:ext cx="4189436" cy="819150"/>
          </a:xfrm>
        </p:spPr>
        <p:txBody>
          <a:bodyPr/>
          <a:lstStyle/>
          <a:p>
            <a:r>
              <a:rPr kumimoji="1" lang="zh-CN" altLang="en-US" sz="4800" b="1" dirty="0" smtClean="0">
                <a:solidFill>
                  <a:srgbClr val="FFFFFF"/>
                </a:solidFill>
                <a:ea typeface="黑体" pitchFamily="2" charset="-122"/>
              </a:rPr>
              <a:t>文案评审</a:t>
            </a:r>
            <a:endParaRPr kumimoji="1" lang="zh-CN" altLang="en-US" sz="4800" b="1" dirty="0">
              <a:solidFill>
                <a:srgbClr val="FFFFFF"/>
              </a:solidFill>
              <a:ea typeface="黑体" pitchFamily="2" charset="-122"/>
            </a:endParaRPr>
          </a:p>
        </p:txBody>
      </p:sp>
      <p:sp>
        <p:nvSpPr>
          <p:cNvPr id="2573317" name="Rectangle 7" descr="浅色横线"/>
          <p:cNvSpPr>
            <a:spLocks noChangeArrowheads="1"/>
          </p:cNvSpPr>
          <p:nvPr/>
        </p:nvSpPr>
        <p:spPr bwMode="auto">
          <a:xfrm>
            <a:off x="2805111" y="3502024"/>
            <a:ext cx="3262313" cy="136526"/>
          </a:xfrm>
          <a:prstGeom prst="rect">
            <a:avLst/>
          </a:prstGeom>
          <a:pattFill prst="ltHorz">
            <a:fgClr>
              <a:srgbClr val="0000FF"/>
            </a:fgClr>
            <a:bgClr>
              <a:schemeClr val="bg1"/>
            </a:bgClr>
          </a:pattFill>
          <a:ln w="9525">
            <a:noFill/>
            <a:miter lim="800000"/>
            <a:headEnd/>
            <a:tailEnd/>
          </a:ln>
        </p:spPr>
        <p:txBody>
          <a:bodyPr wrap="none" anchor="ctr"/>
          <a:lstStyle/>
          <a:p>
            <a:endParaRPr lang="zh-CN" altLang="en-US" sz="2000">
              <a:solidFill>
                <a:srgbClr val="000000"/>
              </a:solidFill>
              <a:ea typeface="宋体" pitchFamily="2" charset="-122"/>
            </a:endParaRPr>
          </a:p>
        </p:txBody>
      </p:sp>
      <p:grpSp>
        <p:nvGrpSpPr>
          <p:cNvPr id="2" name="Group 8"/>
          <p:cNvGrpSpPr>
            <a:grpSpLocks/>
          </p:cNvGrpSpPr>
          <p:nvPr/>
        </p:nvGrpSpPr>
        <p:grpSpPr bwMode="auto">
          <a:xfrm>
            <a:off x="2773362" y="2809875"/>
            <a:ext cx="736600" cy="476250"/>
            <a:chOff x="113" y="346"/>
            <a:chExt cx="408" cy="318"/>
          </a:xfrm>
        </p:grpSpPr>
        <p:sp>
          <p:nvSpPr>
            <p:cNvPr id="2573319" name="Oval 9"/>
            <p:cNvSpPr>
              <a:spLocks noChangeArrowheads="1"/>
            </p:cNvSpPr>
            <p:nvPr/>
          </p:nvSpPr>
          <p:spPr bwMode="auto">
            <a:xfrm>
              <a:off x="113" y="346"/>
              <a:ext cx="408" cy="318"/>
            </a:xfrm>
            <a:prstGeom prst="ellipse">
              <a:avLst/>
            </a:prstGeom>
            <a:noFill/>
            <a:ln w="9525">
              <a:solidFill>
                <a:srgbClr val="FF0000"/>
              </a:solidFill>
              <a:round/>
              <a:headEnd/>
              <a:tailEnd/>
            </a:ln>
          </p:spPr>
          <p:txBody>
            <a:bodyPr wrap="none" anchor="ctr"/>
            <a:lstStyle/>
            <a:p>
              <a:pPr algn="ctr"/>
              <a:endParaRPr lang="zh-CN" altLang="zh-CN" sz="1800">
                <a:solidFill>
                  <a:srgbClr val="000000"/>
                </a:solidFill>
                <a:ea typeface="宋体" pitchFamily="2" charset="-122"/>
              </a:endParaRPr>
            </a:p>
          </p:txBody>
        </p:sp>
        <p:sp>
          <p:nvSpPr>
            <p:cNvPr id="2573320" name="AutoShape 10" descr="深色横线"/>
            <p:cNvSpPr>
              <a:spLocks noChangeArrowheads="1"/>
            </p:cNvSpPr>
            <p:nvPr/>
          </p:nvSpPr>
          <p:spPr bwMode="auto">
            <a:xfrm flipV="1">
              <a:off x="113"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sp>
          <p:nvSpPr>
            <p:cNvPr id="2573321" name="AutoShape 11" descr="深色横线"/>
            <p:cNvSpPr>
              <a:spLocks noChangeArrowheads="1"/>
            </p:cNvSpPr>
            <p:nvPr/>
          </p:nvSpPr>
          <p:spPr bwMode="auto">
            <a:xfrm flipV="1">
              <a:off x="249" y="391"/>
              <a:ext cx="182" cy="272"/>
            </a:xfrm>
            <a:prstGeom prst="parallelogram">
              <a:avLst>
                <a:gd name="adj" fmla="val 4230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sp>
          <p:nvSpPr>
            <p:cNvPr id="2573322" name="AutoShape 12" descr="深色横线"/>
            <p:cNvSpPr>
              <a:spLocks noChangeArrowheads="1"/>
            </p:cNvSpPr>
            <p:nvPr/>
          </p:nvSpPr>
          <p:spPr bwMode="auto">
            <a:xfrm flipV="1">
              <a:off x="385" y="391"/>
              <a:ext cx="136" cy="227"/>
            </a:xfrm>
            <a:prstGeom prst="triangle">
              <a:avLst>
                <a:gd name="adj" fmla="val 47056"/>
              </a:avLst>
            </a:prstGeom>
            <a:pattFill prst="dkHorz">
              <a:fgClr>
                <a:srgbClr val="0000FF"/>
              </a:fgClr>
              <a:bgClr>
                <a:schemeClr val="bg1"/>
              </a:bgClr>
            </a:pattFill>
            <a:ln w="9525">
              <a:noFill/>
              <a:miter lim="800000"/>
              <a:headEnd/>
              <a:tailEnd/>
            </a:ln>
          </p:spPr>
          <p:txBody>
            <a:bodyPr rot="10800000" wrap="none" anchor="ctr"/>
            <a:lstStyle/>
            <a:p>
              <a:endParaRPr lang="zh-CN" altLang="en-US" sz="2000">
                <a:solidFill>
                  <a:srgbClr val="000000"/>
                </a:solidFill>
                <a:ea typeface="宋体" pitchFamily="2" charset="-122"/>
              </a:endParaRPr>
            </a:p>
          </p:txBody>
        </p:sp>
      </p:grpSp>
      <p:sp>
        <p:nvSpPr>
          <p:cNvPr id="2573323" name="Rectangle 13" descr="浅色横线"/>
          <p:cNvSpPr>
            <a:spLocks noChangeArrowheads="1"/>
          </p:cNvSpPr>
          <p:nvPr/>
        </p:nvSpPr>
        <p:spPr bwMode="auto">
          <a:xfrm>
            <a:off x="6318250" y="4941888"/>
            <a:ext cx="2286000" cy="76200"/>
          </a:xfrm>
          <a:prstGeom prst="rect">
            <a:avLst/>
          </a:prstGeom>
          <a:pattFill prst="ltHorz">
            <a:fgClr>
              <a:schemeClr val="bg1"/>
            </a:fgClr>
            <a:bgClr>
              <a:srgbClr val="4C141B"/>
            </a:bgClr>
          </a:patt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1398798" name="Text Box 14"/>
          <p:cNvSpPr txBox="1">
            <a:spLocks noChangeArrowheads="1"/>
          </p:cNvSpPr>
          <p:nvPr/>
        </p:nvSpPr>
        <p:spPr bwMode="auto">
          <a:xfrm>
            <a:off x="6281738" y="4652963"/>
            <a:ext cx="2322512" cy="649287"/>
          </a:xfrm>
          <a:prstGeom prst="rect">
            <a:avLst/>
          </a:prstGeom>
          <a:noFill/>
          <a:ln w="9525">
            <a:noFill/>
            <a:miter lim="800000"/>
            <a:headEnd/>
            <a:tailEnd/>
          </a:ln>
          <a:effectLst/>
        </p:spPr>
        <p:txBody>
          <a:bodyPr>
            <a:spAutoFit/>
          </a:bodyPr>
          <a:lstStyle/>
          <a:p>
            <a:pPr algn="ctr">
              <a:lnSpc>
                <a:spcPct val="70000"/>
              </a:lnSpc>
              <a:spcBef>
                <a:spcPct val="50000"/>
              </a:spcBef>
            </a:pPr>
            <a:r>
              <a:rPr kumimoji="1" lang="zh-CN" altLang="en-US" sz="1800" b="1" dirty="0">
                <a:solidFill>
                  <a:srgbClr val="CCECFF"/>
                </a:solidFill>
                <a:effectLst>
                  <a:outerShdw blurRad="38100" dist="38100" dir="2700000" algn="tl">
                    <a:srgbClr val="000000"/>
                  </a:outerShdw>
                </a:effectLst>
                <a:ea typeface="宋体" pitchFamily="2" charset="-122"/>
              </a:rPr>
              <a:t>主讲人：初 才  富</a:t>
            </a:r>
            <a:endParaRPr kumimoji="1" lang="zh-CN" altLang="en-US" sz="2000" dirty="0">
              <a:solidFill>
                <a:srgbClr val="000000"/>
              </a:solidFill>
              <a:ea typeface="楷体_GB2312" pitchFamily="49" charset="-122"/>
            </a:endParaRPr>
          </a:p>
          <a:p>
            <a:pPr algn="ctr">
              <a:lnSpc>
                <a:spcPct val="70000"/>
              </a:lnSpc>
              <a:spcBef>
                <a:spcPct val="50000"/>
              </a:spcBef>
            </a:pPr>
            <a:r>
              <a:rPr kumimoji="1" lang="zh-CN" altLang="en-US" sz="2000" dirty="0">
                <a:solidFill>
                  <a:srgbClr val="000000"/>
                </a:solidFill>
                <a:effectLst>
                  <a:outerShdw blurRad="38100" dist="38100" dir="2700000" algn="tl">
                    <a:srgbClr val="FFFFFF"/>
                  </a:outerShdw>
                </a:effectLst>
                <a:ea typeface="楷体_GB2312" pitchFamily="49" charset="-122"/>
              </a:rPr>
              <a:t>二</a:t>
            </a:r>
            <a:r>
              <a:rPr kumimoji="1" lang="en-US" altLang="zh-CN" sz="2000" dirty="0">
                <a:solidFill>
                  <a:srgbClr val="000000"/>
                </a:solidFill>
                <a:effectLst>
                  <a:outerShdw blurRad="38100" dist="38100" dir="2700000" algn="tl">
                    <a:srgbClr val="FFFFFF"/>
                  </a:outerShdw>
                </a:effectLst>
                <a:ea typeface="楷体_GB2312" pitchFamily="49" charset="-122"/>
              </a:rPr>
              <a:t>0</a:t>
            </a:r>
            <a:r>
              <a:rPr kumimoji="1" lang="zh-CN" altLang="en-US" sz="2000" dirty="0" smtClean="0">
                <a:solidFill>
                  <a:srgbClr val="000000"/>
                </a:solidFill>
                <a:effectLst>
                  <a:outerShdw blurRad="38100" dist="38100" dir="2700000" algn="tl">
                    <a:srgbClr val="FFFFFF"/>
                  </a:outerShdw>
                </a:effectLst>
                <a:ea typeface="楷体_GB2312" pitchFamily="49" charset="-122"/>
              </a:rPr>
              <a:t>一五年五月</a:t>
            </a:r>
            <a:endParaRPr kumimoji="1" lang="zh-CN" altLang="en-US" sz="2000" dirty="0">
              <a:solidFill>
                <a:srgbClr val="000000"/>
              </a:solidFill>
              <a:effectLst>
                <a:outerShdw blurRad="38100" dist="38100" dir="2700000" algn="tl">
                  <a:srgbClr val="FFFFFF"/>
                </a:outerShdw>
              </a:effectLst>
              <a:ea typeface="楷体_GB2312" pitchFamily="49" charset="-122"/>
            </a:endParaRPr>
          </a:p>
        </p:txBody>
      </p:sp>
      <p:sp>
        <p:nvSpPr>
          <p:cNvPr id="2573325" name="Rectangle 15" descr="深色横线"/>
          <p:cNvSpPr>
            <a:spLocks noChangeArrowheads="1"/>
          </p:cNvSpPr>
          <p:nvPr/>
        </p:nvSpPr>
        <p:spPr bwMode="auto">
          <a:xfrm>
            <a:off x="0" y="0"/>
            <a:ext cx="9144000" cy="404813"/>
          </a:xfrm>
          <a:prstGeom prst="rect">
            <a:avLst/>
          </a:prstGeom>
          <a:pattFill prst="dkHorz">
            <a:fgClr>
              <a:srgbClr val="0000CC"/>
            </a:fgClr>
            <a:bgClr>
              <a:schemeClr val="bg1"/>
            </a:bgClr>
          </a:pattFill>
          <a:ln w="9525">
            <a:solidFill>
              <a:schemeClr val="tx1"/>
            </a:solidFill>
            <a:miter lim="800000"/>
            <a:headEnd/>
            <a:tailEnd/>
          </a:ln>
        </p:spPr>
        <p:txBody>
          <a:bodyPr wrap="none" anchor="ctr"/>
          <a:lstStyle/>
          <a:p>
            <a:endParaRPr lang="zh-CN" altLang="en-US" sz="2000">
              <a:solidFill>
                <a:srgbClr val="000000"/>
              </a:solidFill>
              <a:ea typeface="宋体" pitchFamily="2" charset="-122"/>
            </a:endParaRPr>
          </a:p>
        </p:txBody>
      </p:sp>
      <p:sp>
        <p:nvSpPr>
          <p:cNvPr id="2573326" name="Rectangle 17"/>
          <p:cNvSpPr>
            <a:spLocks noChangeArrowheads="1"/>
          </p:cNvSpPr>
          <p:nvPr/>
        </p:nvSpPr>
        <p:spPr bwMode="auto">
          <a:xfrm>
            <a:off x="0" y="6524625"/>
            <a:ext cx="9144000" cy="333375"/>
          </a:xfrm>
          <a:prstGeom prst="rect">
            <a:avLst/>
          </a:prstGeom>
          <a:gradFill rotWithShape="1">
            <a:gsLst>
              <a:gs pos="0">
                <a:srgbClr val="DDDDDD"/>
              </a:gs>
              <a:gs pos="50000">
                <a:srgbClr val="FFFFFF"/>
              </a:gs>
              <a:gs pos="100000">
                <a:srgbClr val="DDDDDD"/>
              </a:gs>
            </a:gsLst>
            <a:lin ang="5400000" scaled="1"/>
          </a:gradFill>
          <a:ln w="9525">
            <a:noFill/>
            <a:miter lim="800000"/>
            <a:headEnd/>
            <a:tailEnd/>
          </a:ln>
        </p:spPr>
        <p:txBody>
          <a:bodyPr wrap="none" anchor="ctr"/>
          <a:lstStyle/>
          <a:p>
            <a:endParaRPr lang="zh-CN" altLang="en-US" sz="2000">
              <a:solidFill>
                <a:srgbClr val="000000"/>
              </a:solidFill>
              <a:ea typeface="宋体" pitchFamily="2" charset="-122"/>
            </a:endParaRPr>
          </a:p>
        </p:txBody>
      </p:sp>
      <p:sp>
        <p:nvSpPr>
          <p:cNvPr id="2573327" name="Rectangle 18"/>
          <p:cNvSpPr>
            <a:spLocks noChangeArrowheads="1"/>
          </p:cNvSpPr>
          <p:nvPr/>
        </p:nvSpPr>
        <p:spPr bwMode="auto">
          <a:xfrm>
            <a:off x="3563938" y="6491288"/>
            <a:ext cx="2305050" cy="366712"/>
          </a:xfrm>
          <a:prstGeom prst="rect">
            <a:avLst/>
          </a:prstGeom>
          <a:noFill/>
          <a:ln w="9525">
            <a:noFill/>
            <a:miter lim="800000"/>
            <a:headEnd/>
            <a:tailEnd/>
          </a:ln>
        </p:spPr>
        <p:txBody>
          <a:bodyPr>
            <a:spAutoFit/>
          </a:bodyPr>
          <a:lstStyle/>
          <a:p>
            <a:pPr algn="dist"/>
            <a:r>
              <a:rPr kumimoji="1" lang="zh-CN" altLang="en-US" sz="1800" b="1">
                <a:solidFill>
                  <a:srgbClr val="CC0000"/>
                </a:solidFill>
                <a:latin typeface="华文行楷" pitchFamily="2" charset="-122"/>
                <a:cs typeface="经典繁角篆" pitchFamily="49" charset="-122"/>
              </a:rPr>
              <a:t>基层管理实务</a:t>
            </a:r>
            <a:r>
              <a:rPr kumimoji="1" lang="en-US" altLang="zh-CN" sz="1800" b="1">
                <a:solidFill>
                  <a:srgbClr val="CC0000"/>
                </a:solidFill>
                <a:latin typeface="经典繁角篆"/>
                <a:cs typeface="经典繁角篆" pitchFamily="49" charset="-122"/>
              </a:rPr>
              <a:t>—</a:t>
            </a:r>
            <a:r>
              <a:rPr kumimoji="1" lang="zh-CN" altLang="en-US" sz="1800" b="1">
                <a:solidFill>
                  <a:srgbClr val="CC0000"/>
                </a:solidFill>
                <a:latin typeface="华文行楷" pitchFamily="2" charset="-122"/>
                <a:cs typeface="经典繁角篆" pitchFamily="49" charset="-122"/>
              </a:rPr>
              <a:t>才富</a:t>
            </a:r>
          </a:p>
        </p:txBody>
      </p:sp>
      <p:sp>
        <p:nvSpPr>
          <p:cNvPr id="2573328" name="Line 19"/>
          <p:cNvSpPr>
            <a:spLocks noChangeShapeType="1"/>
          </p:cNvSpPr>
          <p:nvPr/>
        </p:nvSpPr>
        <p:spPr bwMode="auto">
          <a:xfrm>
            <a:off x="1747838" y="6705600"/>
            <a:ext cx="1600200" cy="0"/>
          </a:xfrm>
          <a:prstGeom prst="line">
            <a:avLst/>
          </a:prstGeom>
          <a:noFill/>
          <a:ln w="38100">
            <a:solidFill>
              <a:srgbClr val="0000CC"/>
            </a:solidFill>
            <a:round/>
            <a:headEnd/>
            <a:tailEnd/>
          </a:ln>
        </p:spPr>
        <p:txBody>
          <a:bodyPr wrap="none" anchor="ctr"/>
          <a:lstStyle/>
          <a:p>
            <a:endParaRPr lang="zh-CN" altLang="en-US">
              <a:solidFill>
                <a:srgbClr val="000000"/>
              </a:solidFill>
            </a:endParaRPr>
          </a:p>
        </p:txBody>
      </p:sp>
      <p:sp>
        <p:nvSpPr>
          <p:cNvPr id="2573329" name="Line 20"/>
          <p:cNvSpPr>
            <a:spLocks noChangeShapeType="1"/>
          </p:cNvSpPr>
          <p:nvPr/>
        </p:nvSpPr>
        <p:spPr bwMode="auto">
          <a:xfrm>
            <a:off x="6067425" y="6705600"/>
            <a:ext cx="1600200" cy="0"/>
          </a:xfrm>
          <a:prstGeom prst="line">
            <a:avLst/>
          </a:prstGeom>
          <a:noFill/>
          <a:ln w="38100">
            <a:solidFill>
              <a:srgbClr val="0000CC"/>
            </a:solidFill>
            <a:round/>
            <a:headEnd/>
            <a:tailEnd/>
          </a:ln>
        </p:spPr>
        <p:txBody>
          <a:bodyPr wrap="none" anchor="ctr"/>
          <a:lstStyle/>
          <a:p>
            <a:endParaRPr lang="zh-CN" altLang="en-US">
              <a:solidFill>
                <a:srgbClr val="000000"/>
              </a:solidFill>
            </a:endParaRPr>
          </a:p>
        </p:txBody>
      </p:sp>
      <p:sp>
        <p:nvSpPr>
          <p:cNvPr id="2573330" name="Rectangle 21"/>
          <p:cNvSpPr>
            <a:spLocks noChangeArrowheads="1"/>
          </p:cNvSpPr>
          <p:nvPr/>
        </p:nvSpPr>
        <p:spPr bwMode="auto">
          <a:xfrm>
            <a:off x="7086600" y="6553200"/>
            <a:ext cx="1905000" cy="457200"/>
          </a:xfrm>
          <a:prstGeom prst="rect">
            <a:avLst/>
          </a:prstGeom>
          <a:noFill/>
          <a:ln w="9525">
            <a:noFill/>
            <a:miter lim="800000"/>
            <a:headEnd/>
            <a:tailEnd/>
          </a:ln>
        </p:spPr>
        <p:txBody>
          <a:bodyPr/>
          <a:lstStyle/>
          <a:p>
            <a:pPr algn="r"/>
            <a:fld id="{B8B12CD1-16B2-4718-9FC7-12B9223DA5A5}" type="slidenum">
              <a:rPr kumimoji="1" lang="en-US" altLang="zh-CN" sz="1400">
                <a:solidFill>
                  <a:srgbClr val="000000"/>
                </a:solidFill>
                <a:latin typeface="Times New Roman" pitchFamily="18" charset="0"/>
                <a:ea typeface="宋体" pitchFamily="2" charset="-122"/>
              </a:rPr>
              <a:pPr algn="r"/>
              <a:t>34</a:t>
            </a:fld>
            <a:endParaRPr kumimoji="1" lang="en-US" altLang="zh-CN" sz="1400">
              <a:solidFill>
                <a:srgbClr val="000000"/>
              </a:solidFill>
              <a:latin typeface="Times New Roman" pitchFamily="18" charset="0"/>
              <a:ea typeface="宋体" pitchFamily="2" charset="-122"/>
            </a:endParaRPr>
          </a:p>
        </p:txBody>
      </p:sp>
      <p:sp>
        <p:nvSpPr>
          <p:cNvPr id="2573331" name="Rectangle 22"/>
          <p:cNvSpPr>
            <a:spLocks noChangeArrowheads="1"/>
          </p:cNvSpPr>
          <p:nvPr/>
        </p:nvSpPr>
        <p:spPr bwMode="auto">
          <a:xfrm>
            <a:off x="3563938" y="7938"/>
            <a:ext cx="2441575" cy="396875"/>
          </a:xfrm>
          <a:prstGeom prst="rect">
            <a:avLst/>
          </a:prstGeom>
          <a:noFill/>
          <a:ln w="9525">
            <a:noFill/>
            <a:miter lim="800000"/>
            <a:headEnd/>
            <a:tailEnd/>
          </a:ln>
        </p:spPr>
        <p:txBody>
          <a:bodyPr>
            <a:spAutoFit/>
          </a:bodyPr>
          <a:lstStyle/>
          <a:p>
            <a:pPr algn="dist"/>
            <a:r>
              <a:rPr kumimoji="1" lang="zh-CN" altLang="en-US" sz="2000" b="1">
                <a:solidFill>
                  <a:srgbClr val="CC0000"/>
                </a:solidFill>
                <a:latin typeface="华文行楷" pitchFamily="2" charset="-122"/>
              </a:rPr>
              <a:t>基层管理实务</a:t>
            </a:r>
          </a:p>
        </p:txBody>
      </p:sp>
    </p:spTree>
    <p:extLst>
      <p:ext uri="{BB962C8B-B14F-4D97-AF65-F5344CB8AC3E}">
        <p14:creationId xmlns:p14="http://schemas.microsoft.com/office/powerpoint/2010/main" val="3251709256"/>
      </p:ext>
    </p:extLst>
  </p:cSld>
  <p:clrMapOvr>
    <a:masterClrMapping/>
  </p:clrMapOvr>
  <p:transition spd="slow">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a:t>
            </a:r>
            <a:r>
              <a:rPr lang="zh-CN" altLang="en-US" dirty="0" smtClean="0"/>
              <a:t>领导力文案评审要点</a:t>
            </a:r>
            <a:endParaRPr lang="zh-CN" altLang="en-US" dirty="0"/>
          </a:p>
        </p:txBody>
      </p:sp>
      <p:sp>
        <p:nvSpPr>
          <p:cNvPr id="3" name="内容占位符 2"/>
          <p:cNvSpPr>
            <a:spLocks noGrp="1"/>
          </p:cNvSpPr>
          <p:nvPr>
            <p:ph idx="1"/>
          </p:nvPr>
        </p:nvSpPr>
        <p:spPr>
          <a:xfrm>
            <a:off x="468313" y="1268760"/>
            <a:ext cx="8229600" cy="5318050"/>
          </a:xfrm>
        </p:spPr>
        <p:txBody>
          <a:bodyPr/>
          <a:lstStyle/>
          <a:p>
            <a:r>
              <a:rPr lang="en-US" altLang="zh-CN" dirty="0" smtClean="0"/>
              <a:t>1 </a:t>
            </a:r>
            <a:r>
              <a:rPr lang="zh-CN" altLang="en-US" dirty="0" smtClean="0"/>
              <a:t>要体会不要流水</a:t>
            </a:r>
            <a:endParaRPr lang="en-US" altLang="zh-CN" smtClean="0"/>
          </a:p>
          <a:p>
            <a:r>
              <a:rPr lang="en-US" altLang="zh-CN" smtClean="0"/>
              <a:t>2 </a:t>
            </a:r>
            <a:r>
              <a:rPr lang="zh-CN" altLang="en-US" dirty="0" smtClean="0"/>
              <a:t>要心得不要抄袭</a:t>
            </a:r>
            <a:endParaRPr lang="en-US" altLang="zh-CN" dirty="0" smtClean="0"/>
          </a:p>
          <a:p>
            <a:r>
              <a:rPr lang="en-US" altLang="zh-CN" dirty="0" smtClean="0"/>
              <a:t>3 </a:t>
            </a:r>
            <a:r>
              <a:rPr lang="zh-CN" altLang="en-US" dirty="0" smtClean="0"/>
              <a:t>要真实不要虚假</a:t>
            </a:r>
            <a:endParaRPr lang="en-US" altLang="zh-CN" dirty="0" smtClean="0"/>
          </a:p>
          <a:p>
            <a:r>
              <a:rPr lang="en-US" altLang="zh-CN" dirty="0" smtClean="0"/>
              <a:t>4 </a:t>
            </a:r>
            <a:r>
              <a:rPr lang="zh-CN" altLang="en-US" dirty="0" smtClean="0"/>
              <a:t>要谈透不要表面</a:t>
            </a:r>
            <a:endParaRPr lang="en-US" altLang="zh-CN" dirty="0" smtClean="0"/>
          </a:p>
          <a:p>
            <a:r>
              <a:rPr lang="en-US" altLang="zh-CN" dirty="0" smtClean="0"/>
              <a:t>5 </a:t>
            </a:r>
            <a:r>
              <a:rPr lang="zh-CN" altLang="en-US" dirty="0" smtClean="0"/>
              <a:t>要一点不要</a:t>
            </a:r>
            <a:r>
              <a:rPr lang="en-US" altLang="zh-CN" dirty="0" smtClean="0"/>
              <a:t>“</a:t>
            </a:r>
            <a:r>
              <a:rPr lang="zh-CN" altLang="en-US" dirty="0" smtClean="0"/>
              <a:t>全面</a:t>
            </a:r>
            <a:r>
              <a:rPr lang="en-US" altLang="zh-CN" dirty="0" smtClean="0"/>
              <a:t>”</a:t>
            </a:r>
          </a:p>
          <a:p>
            <a:r>
              <a:rPr lang="en-US" altLang="zh-CN" dirty="0" smtClean="0"/>
              <a:t>6 </a:t>
            </a:r>
            <a:r>
              <a:rPr lang="zh-CN" altLang="en-US" dirty="0" smtClean="0"/>
              <a:t>要有用不要学术</a:t>
            </a:r>
            <a:endParaRPr lang="en-US" altLang="zh-CN" dirty="0" smtClean="0"/>
          </a:p>
          <a:p>
            <a:r>
              <a:rPr lang="en-US" altLang="zh-CN" dirty="0" smtClean="0"/>
              <a:t>7 </a:t>
            </a:r>
            <a:r>
              <a:rPr lang="zh-CN" altLang="en-US" dirty="0" smtClean="0"/>
              <a:t>要深度不要浮夸</a:t>
            </a:r>
            <a:endParaRPr lang="en-US" altLang="zh-CN" dirty="0" smtClean="0"/>
          </a:p>
          <a:p>
            <a:r>
              <a:rPr lang="en-US" altLang="zh-CN" dirty="0" smtClean="0"/>
              <a:t>8 </a:t>
            </a:r>
            <a:r>
              <a:rPr lang="zh-CN" altLang="en-US" dirty="0" smtClean="0"/>
              <a:t>要</a:t>
            </a:r>
            <a:r>
              <a:rPr lang="en-US" altLang="zh-CN" dirty="0" smtClean="0"/>
              <a:t>“</a:t>
            </a:r>
            <a:r>
              <a:rPr lang="zh-CN" altLang="en-US" dirty="0" smtClean="0"/>
              <a:t>高度</a:t>
            </a:r>
            <a:r>
              <a:rPr lang="en-US" altLang="zh-CN" dirty="0" smtClean="0"/>
              <a:t>”</a:t>
            </a:r>
            <a:r>
              <a:rPr lang="zh-CN" altLang="en-US" dirty="0" smtClean="0"/>
              <a:t>不要依旧</a:t>
            </a:r>
            <a:endParaRPr lang="en-US" altLang="zh-CN" dirty="0" smtClean="0"/>
          </a:p>
          <a:p>
            <a:r>
              <a:rPr lang="en-US" altLang="zh-CN" dirty="0" smtClean="0"/>
              <a:t>9 </a:t>
            </a:r>
            <a:r>
              <a:rPr lang="zh-CN" altLang="en-US" dirty="0" smtClean="0"/>
              <a:t>要朴实不要虚华</a:t>
            </a:r>
            <a:endParaRPr lang="en-US" altLang="zh-CN" dirty="0" smtClean="0"/>
          </a:p>
          <a:p>
            <a:r>
              <a:rPr lang="en-US" altLang="zh-CN" dirty="0" smtClean="0"/>
              <a:t>10 </a:t>
            </a:r>
            <a:r>
              <a:rPr lang="zh-CN" altLang="en-US" dirty="0" smtClean="0"/>
              <a:t>要用心不要记录</a:t>
            </a:r>
            <a:endParaRPr lang="en-US" altLang="zh-CN" dirty="0" smtClean="0"/>
          </a:p>
          <a:p>
            <a:r>
              <a:rPr lang="en-US" altLang="zh-CN" dirty="0" smtClean="0"/>
              <a:t>11 </a:t>
            </a:r>
            <a:r>
              <a:rPr lang="zh-CN" altLang="en-US" dirty="0" smtClean="0"/>
              <a:t>要担当不要推诿</a:t>
            </a:r>
            <a:endParaRPr lang="en-US" altLang="zh-CN" dirty="0" smtClean="0"/>
          </a:p>
          <a:p>
            <a:r>
              <a:rPr lang="en-US" altLang="zh-CN" dirty="0" smtClean="0"/>
              <a:t>12 </a:t>
            </a:r>
            <a:r>
              <a:rPr lang="zh-CN" altLang="en-US" dirty="0" smtClean="0"/>
              <a:t>要进步不要止步</a:t>
            </a:r>
            <a:endParaRPr lang="zh-CN" altLang="en-US" dirty="0"/>
          </a:p>
        </p:txBody>
      </p:sp>
      <p:sp>
        <p:nvSpPr>
          <p:cNvPr id="4" name="矩形 3"/>
          <p:cNvSpPr/>
          <p:nvPr/>
        </p:nvSpPr>
        <p:spPr>
          <a:xfrm>
            <a:off x="5436096" y="1772816"/>
            <a:ext cx="3057247" cy="2062103"/>
          </a:xfrm>
          <a:prstGeom prst="rect">
            <a:avLst/>
          </a:prstGeom>
          <a:noFill/>
        </p:spPr>
        <p:txBody>
          <a:bodyPr wrap="none" lIns="91440" tIns="45720" rIns="91440" bIns="45720">
            <a:spAutoFit/>
          </a:bodyPr>
          <a:lstStyle/>
          <a:p>
            <a:pPr algn="ctr"/>
            <a:r>
              <a:rPr lang="zh-CN" altLang="en-US" sz="3200" b="1" cap="none" spc="0" dirty="0" smtClean="0">
                <a:ln w="22225">
                  <a:solidFill>
                    <a:schemeClr val="accent2"/>
                  </a:solidFill>
                  <a:prstDash val="solid"/>
                </a:ln>
                <a:solidFill>
                  <a:schemeClr val="accent2">
                    <a:lumMod val="40000"/>
                    <a:lumOff val="60000"/>
                  </a:schemeClr>
                </a:solidFill>
                <a:effectLst/>
              </a:rPr>
              <a:t>站对位，</a:t>
            </a:r>
            <a:r>
              <a:rPr lang="zh-CN" altLang="en-US" sz="3200" b="1" dirty="0" smtClean="0">
                <a:ln w="22225">
                  <a:solidFill>
                    <a:schemeClr val="accent2"/>
                  </a:solidFill>
                  <a:prstDash val="solid"/>
                </a:ln>
                <a:solidFill>
                  <a:schemeClr val="accent2">
                    <a:lumMod val="40000"/>
                    <a:lumOff val="60000"/>
                  </a:schemeClr>
                </a:solidFill>
              </a:rPr>
              <a:t>心有人</a:t>
            </a:r>
            <a:endParaRPr lang="en-US" altLang="zh-CN" sz="3200" b="1" dirty="0" smtClean="0">
              <a:ln w="22225">
                <a:solidFill>
                  <a:schemeClr val="accent2"/>
                </a:solidFill>
                <a:prstDash val="solid"/>
              </a:ln>
              <a:solidFill>
                <a:schemeClr val="accent2">
                  <a:lumMod val="40000"/>
                  <a:lumOff val="60000"/>
                </a:schemeClr>
              </a:solidFill>
            </a:endParaRPr>
          </a:p>
          <a:p>
            <a:pPr algn="ctr"/>
            <a:r>
              <a:rPr lang="zh-CN" altLang="en-US" sz="3200" b="1" cap="none" spc="0" dirty="0" smtClean="0">
                <a:ln w="22225">
                  <a:solidFill>
                    <a:schemeClr val="accent2"/>
                  </a:solidFill>
                  <a:prstDash val="solid"/>
                </a:ln>
                <a:solidFill>
                  <a:schemeClr val="accent2">
                    <a:lumMod val="40000"/>
                    <a:lumOff val="60000"/>
                  </a:schemeClr>
                </a:solidFill>
                <a:effectLst/>
              </a:rPr>
              <a:t>闪光点，</a:t>
            </a:r>
            <a:r>
              <a:rPr lang="zh-CN" altLang="en-US" sz="3200" b="1" dirty="0" smtClean="0">
                <a:ln w="22225">
                  <a:solidFill>
                    <a:schemeClr val="accent2"/>
                  </a:solidFill>
                  <a:prstDash val="solid"/>
                </a:ln>
                <a:solidFill>
                  <a:schemeClr val="accent2">
                    <a:lumMod val="40000"/>
                    <a:lumOff val="60000"/>
                  </a:schemeClr>
                </a:solidFill>
              </a:rPr>
              <a:t>要细看</a:t>
            </a:r>
            <a:endParaRPr lang="en-US" altLang="zh-CN" sz="3200" b="1" dirty="0" smtClean="0">
              <a:ln w="22225">
                <a:solidFill>
                  <a:schemeClr val="accent2"/>
                </a:solidFill>
                <a:prstDash val="solid"/>
              </a:ln>
              <a:solidFill>
                <a:schemeClr val="accent2">
                  <a:lumMod val="40000"/>
                  <a:lumOff val="60000"/>
                </a:schemeClr>
              </a:solidFill>
            </a:endParaRPr>
          </a:p>
          <a:p>
            <a:pPr algn="ctr"/>
            <a:r>
              <a:rPr lang="zh-CN" altLang="en-US" sz="3200" b="1" cap="none" spc="0" dirty="0" smtClean="0">
                <a:ln w="22225">
                  <a:solidFill>
                    <a:schemeClr val="accent2"/>
                  </a:solidFill>
                  <a:prstDash val="solid"/>
                </a:ln>
                <a:solidFill>
                  <a:schemeClr val="accent2">
                    <a:lumMod val="40000"/>
                    <a:lumOff val="60000"/>
                  </a:schemeClr>
                </a:solidFill>
                <a:effectLst/>
              </a:rPr>
              <a:t>看现象，心提炼</a:t>
            </a:r>
            <a:endParaRPr lang="en-US" altLang="zh-CN" sz="3200" b="1" cap="none" spc="0" dirty="0" smtClean="0">
              <a:ln w="22225">
                <a:solidFill>
                  <a:schemeClr val="accent2"/>
                </a:solidFill>
                <a:prstDash val="solid"/>
              </a:ln>
              <a:solidFill>
                <a:schemeClr val="accent2">
                  <a:lumMod val="40000"/>
                  <a:lumOff val="60000"/>
                </a:schemeClr>
              </a:solidFill>
              <a:effectLst/>
            </a:endParaRPr>
          </a:p>
          <a:p>
            <a:pPr algn="ctr"/>
            <a:r>
              <a:rPr lang="zh-CN" altLang="en-US" sz="3200" b="1" dirty="0" smtClean="0">
                <a:ln w="22225">
                  <a:solidFill>
                    <a:schemeClr val="accent2"/>
                  </a:solidFill>
                  <a:prstDash val="solid"/>
                </a:ln>
                <a:solidFill>
                  <a:schemeClr val="accent2">
                    <a:lumMod val="40000"/>
                    <a:lumOff val="60000"/>
                  </a:schemeClr>
                </a:solidFill>
              </a:rPr>
              <a:t>用心才能成就你</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0101404"/>
      </p:ext>
    </p:extLst>
  </p:cSld>
  <p:clrMapOvr>
    <a:masterClrMapping/>
  </p:clrMapOvr>
  <p:transition spd="slow">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专业文案评审要点</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976652372"/>
              </p:ext>
            </p:extLst>
          </p:nvPr>
        </p:nvGraphicFramePr>
        <p:xfrm>
          <a:off x="142844" y="1357299"/>
          <a:ext cx="8786874" cy="4739650"/>
        </p:xfrm>
        <a:graphic>
          <a:graphicData uri="http://schemas.openxmlformats.org/drawingml/2006/table">
            <a:tbl>
              <a:tblPr/>
              <a:tblGrid>
                <a:gridCol w="2767529"/>
                <a:gridCol w="6019345"/>
              </a:tblGrid>
              <a:tr h="1351621">
                <a:tc>
                  <a:txBody>
                    <a:bodyPr/>
                    <a:lstStyle/>
                    <a:p>
                      <a:pPr marL="0" indent="0" algn="ctr" defTabSz="914400" rtl="0" eaLnBrk="1" latinLnBrk="0" hangingPunct="1">
                        <a:lnSpc>
                          <a:spcPts val="3100"/>
                        </a:lnSpc>
                        <a:spcAft>
                          <a:spcPts val="600"/>
                        </a:spcAft>
                      </a:pPr>
                      <a:r>
                        <a:rPr lang="zh-CN" altLang="en-US" sz="2400" kern="100" dirty="0" smtClean="0">
                          <a:solidFill>
                            <a:schemeClr val="tx1"/>
                          </a:solidFill>
                          <a:latin typeface="华文中宋" pitchFamily="2" charset="-122"/>
                          <a:ea typeface="华文中宋" pitchFamily="2" charset="-122"/>
                          <a:cs typeface="+mn-cs"/>
                        </a:rPr>
                        <a:t>安全责任预案</a:t>
                      </a:r>
                      <a:endParaRPr lang="zh-CN" sz="2400" kern="100" dirty="0">
                        <a:solidFill>
                          <a:schemeClr val="tx1"/>
                        </a:solidFill>
                        <a:latin typeface="华文中宋" pitchFamily="2" charset="-122"/>
                        <a:ea typeface="华文中宋" pitchFamily="2" charset="-122"/>
                        <a:cs typeface="+mn-cs"/>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ts val="3100"/>
                        </a:lnSpc>
                        <a:spcAft>
                          <a:spcPts val="600"/>
                        </a:spcAft>
                      </a:pPr>
                      <a:r>
                        <a:rPr lang="zh-CN" altLang="en-US" sz="2400" kern="100" dirty="0" smtClean="0">
                          <a:latin typeface="华文中宋" pitchFamily="2" charset="-122"/>
                          <a:ea typeface="华文中宋" pitchFamily="2" charset="-122"/>
                          <a:hlinkClick r:id="rId2" action="ppaction://hlinksldjump"/>
                        </a:rPr>
                        <a:t>危险源、分类</a:t>
                      </a:r>
                      <a:r>
                        <a:rPr lang="zh-CN" altLang="en-US" sz="2400" kern="100" dirty="0" smtClean="0">
                          <a:latin typeface="华文中宋" pitchFamily="2" charset="-122"/>
                          <a:ea typeface="华文中宋" pitchFamily="2" charset="-122"/>
                        </a:rPr>
                        <a:t>、形成危险的条件、防范方法、防范责任人、防范监管人，异常判断、意外处突办法，处突责任人</a:t>
                      </a:r>
                      <a:endParaRPr lang="zh-CN" sz="2400" kern="100" dirty="0">
                        <a:latin typeface="华文中宋" pitchFamily="2" charset="-122"/>
                        <a:ea typeface="华文中宋" pitchFamily="2" charset="-122"/>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5583">
                <a:tc>
                  <a:txBody>
                    <a:bodyPr/>
                    <a:lstStyle/>
                    <a:p>
                      <a:pPr marL="0" indent="0" algn="ctr" defTabSz="914400" rtl="0" eaLnBrk="1" latinLnBrk="0" hangingPunct="1">
                        <a:lnSpc>
                          <a:spcPts val="3100"/>
                        </a:lnSpc>
                        <a:spcAft>
                          <a:spcPts val="600"/>
                        </a:spcAft>
                      </a:pPr>
                      <a:r>
                        <a:rPr lang="zh-CN" altLang="en-US" sz="2400" kern="100" dirty="0" smtClean="0">
                          <a:solidFill>
                            <a:schemeClr val="tx1"/>
                          </a:solidFill>
                          <a:latin typeface="华文中宋" pitchFamily="2" charset="-122"/>
                          <a:ea typeface="华文中宋" pitchFamily="2" charset="-122"/>
                          <a:cs typeface="+mn-cs"/>
                        </a:rPr>
                        <a:t>现场隐患问题排查</a:t>
                      </a:r>
                      <a:endParaRPr lang="zh-CN" sz="2400" kern="100" dirty="0">
                        <a:solidFill>
                          <a:schemeClr val="tx1"/>
                        </a:solidFill>
                        <a:latin typeface="华文中宋" pitchFamily="2" charset="-122"/>
                        <a:ea typeface="华文中宋" pitchFamily="2" charset="-122"/>
                        <a:cs typeface="+mn-cs"/>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3100"/>
                        </a:lnSpc>
                        <a:spcBef>
                          <a:spcPts val="0"/>
                        </a:spcBef>
                        <a:spcAft>
                          <a:spcPts val="600"/>
                        </a:spcAft>
                        <a:buClrTx/>
                        <a:buSzTx/>
                        <a:buFontTx/>
                        <a:buNone/>
                        <a:tabLst/>
                        <a:defRPr/>
                      </a:pPr>
                      <a:r>
                        <a:rPr lang="zh-CN" altLang="en-US" sz="2400" kern="100" dirty="0" smtClean="0">
                          <a:latin typeface="华文中宋" pitchFamily="2" charset="-122"/>
                          <a:ea typeface="华文中宋" pitchFamily="2" charset="-122"/>
                        </a:rPr>
                        <a:t>隐患发现、分类、隐患分析（</a:t>
                      </a:r>
                      <a:r>
                        <a:rPr lang="zh-CN" altLang="en-US" sz="2400" kern="100" dirty="0" smtClean="0">
                          <a:latin typeface="华文中宋" pitchFamily="2" charset="-122"/>
                          <a:ea typeface="华文中宋" pitchFamily="2" charset="-122"/>
                          <a:hlinkClick r:id="rId3" action="ppaction://hlinksldjump"/>
                        </a:rPr>
                        <a:t>鱼骨图</a:t>
                      </a:r>
                      <a:r>
                        <a:rPr lang="zh-CN" altLang="en-US" sz="2400" kern="100" dirty="0" smtClean="0">
                          <a:latin typeface="华文中宋" pitchFamily="2" charset="-122"/>
                          <a:ea typeface="华文中宋" pitchFamily="2" charset="-122"/>
                        </a:rPr>
                        <a:t>）、主要原因分析、临时措施、（</a:t>
                      </a:r>
                      <a:r>
                        <a:rPr lang="zh-CN" altLang="en-US" sz="2400" kern="100" dirty="0" smtClean="0">
                          <a:latin typeface="华文中宋" pitchFamily="2" charset="-122"/>
                          <a:ea typeface="华文中宋" pitchFamily="2" charset="-122"/>
                          <a:hlinkClick r:id="rId4" action="ppaction://hlinksldjump"/>
                        </a:rPr>
                        <a:t>定置规划</a:t>
                      </a:r>
                      <a:r>
                        <a:rPr lang="zh-CN" altLang="en-US" sz="2400" kern="100" dirty="0" smtClean="0">
                          <a:latin typeface="华文中宋" pitchFamily="2" charset="-122"/>
                          <a:ea typeface="华文中宋" pitchFamily="2" charset="-122"/>
                        </a:rPr>
                        <a:t>）、整改</a:t>
                      </a:r>
                      <a:r>
                        <a:rPr lang="zh-CN" altLang="en-US" sz="2400" kern="100" dirty="0" smtClean="0">
                          <a:latin typeface="华文中宋" pitchFamily="2" charset="-122"/>
                          <a:ea typeface="华文中宋" pitchFamily="2" charset="-122"/>
                          <a:hlinkClick r:id="rId5" action="ppaction://hlinksldjump"/>
                        </a:rPr>
                        <a:t>作业时间计划</a:t>
                      </a:r>
                      <a:r>
                        <a:rPr lang="zh-CN" altLang="en-US" sz="2400" kern="100" dirty="0" smtClean="0">
                          <a:latin typeface="华文中宋" pitchFamily="2" charset="-122"/>
                          <a:ea typeface="华文中宋" pitchFamily="2" charset="-122"/>
                        </a:rPr>
                        <a:t>（至少一种图）、整改资源计划</a:t>
                      </a:r>
                      <a:endParaRPr lang="zh-CN" sz="2400" kern="100" dirty="0">
                        <a:solidFill>
                          <a:schemeClr val="tx1"/>
                        </a:solidFill>
                        <a:latin typeface="华文中宋" pitchFamily="2" charset="-122"/>
                        <a:ea typeface="华文中宋" pitchFamily="2" charset="-122"/>
                        <a:cs typeface="+mn-cs"/>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2446">
                <a:tc>
                  <a:txBody>
                    <a:bodyPr/>
                    <a:lstStyle/>
                    <a:p>
                      <a:pPr marL="0" indent="0" algn="ctr" defTabSz="914400" rtl="0" eaLnBrk="1" latinLnBrk="0" hangingPunct="1">
                        <a:lnSpc>
                          <a:spcPts val="3100"/>
                        </a:lnSpc>
                        <a:spcAft>
                          <a:spcPts val="600"/>
                        </a:spcAft>
                      </a:pPr>
                      <a:r>
                        <a:rPr lang="zh-CN" altLang="en-US" sz="2400" kern="100" dirty="0" smtClean="0">
                          <a:solidFill>
                            <a:schemeClr val="tx1"/>
                          </a:solidFill>
                          <a:latin typeface="华文中宋" pitchFamily="2" charset="-122"/>
                          <a:ea typeface="华文中宋" pitchFamily="2" charset="-122"/>
                          <a:cs typeface="+mn-cs"/>
                        </a:rPr>
                        <a:t>待定</a:t>
                      </a:r>
                      <a:endParaRPr lang="zh-CN" sz="2400" kern="100" dirty="0">
                        <a:solidFill>
                          <a:schemeClr val="tx1"/>
                        </a:solidFill>
                        <a:latin typeface="华文中宋" pitchFamily="2" charset="-122"/>
                        <a:ea typeface="华文中宋" pitchFamily="2" charset="-122"/>
                        <a:cs typeface="+mn-cs"/>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3100"/>
                        </a:lnSpc>
                        <a:spcAft>
                          <a:spcPts val="600"/>
                        </a:spcAft>
                      </a:pPr>
                      <a:endParaRPr lang="zh-CN" sz="2400" kern="100" dirty="0">
                        <a:solidFill>
                          <a:schemeClr val="tx1"/>
                        </a:solidFill>
                        <a:latin typeface="华文中宋" pitchFamily="2" charset="-122"/>
                        <a:ea typeface="华文中宋" pitchFamily="2" charset="-122"/>
                        <a:cs typeface="+mn-cs"/>
                      </a:endParaRPr>
                    </a:p>
                  </a:txBody>
                  <a:tcPr marL="41950" marR="41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hlinkClick r:id="rId6" action="ppaction://hlinksldjump"/>
          </p:cNvPr>
          <p:cNvSpPr/>
          <p:nvPr/>
        </p:nvSpPr>
        <p:spPr>
          <a:xfrm>
            <a:off x="6429388" y="4071942"/>
            <a:ext cx="2714612" cy="278605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45100370"/>
      </p:ext>
    </p:extLst>
  </p:cSld>
  <p:clrMapOvr>
    <a:masterClrMapping/>
  </p:clrMapOvr>
  <p:transition spd="slow">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1050" y="549275"/>
            <a:ext cx="8148668" cy="576263"/>
          </a:xfrm>
        </p:spPr>
        <p:txBody>
          <a:bodyPr/>
          <a:lstStyle/>
          <a:p>
            <a:r>
              <a:rPr lang="zh-CN" altLang="en-US" dirty="0" smtClean="0"/>
              <a:t>附表：国家标准</a:t>
            </a:r>
            <a:r>
              <a:rPr lang="en-US" altLang="zh-CN" dirty="0" smtClean="0"/>
              <a:t>《</a:t>
            </a:r>
            <a:r>
              <a:rPr lang="zh-CN" altLang="en-US" dirty="0" smtClean="0"/>
              <a:t>企业职工伤亡事故分类</a:t>
            </a:r>
            <a:r>
              <a:rPr lang="en-US" altLang="zh-CN" dirty="0" smtClean="0"/>
              <a:t>》</a:t>
            </a:r>
            <a:r>
              <a:rPr lang="zh-CN" altLang="en-US" dirty="0" smtClean="0"/>
              <a:t>（</a:t>
            </a:r>
            <a:r>
              <a:rPr lang="en-US" dirty="0" smtClean="0"/>
              <a:t>GB6441—86</a:t>
            </a:r>
            <a:r>
              <a:rPr lang="zh-CN" altLang="en-US" dirty="0" smtClean="0"/>
              <a:t>）</a:t>
            </a:r>
            <a:endParaRPr lang="zh-CN" altLang="en-US" dirty="0"/>
          </a:p>
        </p:txBody>
      </p:sp>
      <p:graphicFrame>
        <p:nvGraphicFramePr>
          <p:cNvPr id="4" name="内容占位符 3"/>
          <p:cNvGraphicFramePr>
            <a:graphicFrameLocks noGrp="1"/>
          </p:cNvGraphicFramePr>
          <p:nvPr>
            <p:ph idx="1"/>
          </p:nvPr>
        </p:nvGraphicFramePr>
        <p:xfrm>
          <a:off x="357157" y="1285860"/>
          <a:ext cx="8501123" cy="5279856"/>
        </p:xfrm>
        <a:graphic>
          <a:graphicData uri="http://schemas.openxmlformats.org/drawingml/2006/table">
            <a:tbl>
              <a:tblPr/>
              <a:tblGrid>
                <a:gridCol w="451026"/>
                <a:gridCol w="877254"/>
                <a:gridCol w="3029439"/>
                <a:gridCol w="4143404"/>
              </a:tblGrid>
              <a:tr h="777094">
                <a:tc>
                  <a:txBody>
                    <a:bodyPr/>
                    <a:lstStyle/>
                    <a:p>
                      <a:pPr algn="ctr">
                        <a:spcAft>
                          <a:spcPts val="0"/>
                        </a:spcAft>
                      </a:pPr>
                      <a:r>
                        <a:rPr lang="zh-CN" sz="2200" kern="100" dirty="0">
                          <a:latin typeface="Calibri"/>
                          <a:ea typeface="华文中宋"/>
                          <a:cs typeface="Times New Roman"/>
                        </a:rPr>
                        <a:t>序号</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伤害分类</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解释</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辅助说明</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094">
                <a:tc>
                  <a:txBody>
                    <a:bodyPr/>
                    <a:lstStyle/>
                    <a:p>
                      <a:pPr algn="ctr">
                        <a:spcAft>
                          <a:spcPts val="0"/>
                        </a:spcAft>
                      </a:pPr>
                      <a:r>
                        <a:rPr lang="en-US" sz="2200" kern="100">
                          <a:latin typeface="华文中宋"/>
                          <a:ea typeface="宋体"/>
                          <a:cs typeface="Times New Roman"/>
                        </a:rPr>
                        <a:t>1</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物体打击</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指失控物体的惯性力造成的人身伤害事故</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不包括爆炸引起的物体打击</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094">
                <a:tc>
                  <a:txBody>
                    <a:bodyPr/>
                    <a:lstStyle/>
                    <a:p>
                      <a:pPr algn="ctr">
                        <a:spcAft>
                          <a:spcPts val="0"/>
                        </a:spcAft>
                      </a:pPr>
                      <a:r>
                        <a:rPr lang="en-US" sz="2200" kern="100">
                          <a:latin typeface="华文中宋"/>
                          <a:ea typeface="宋体"/>
                          <a:cs typeface="Times New Roman"/>
                        </a:rPr>
                        <a:t>2</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车辆伤害</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指本企业机动车辆引起的机械伤害事故</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a:latin typeface="华文中宋"/>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094">
                <a:tc>
                  <a:txBody>
                    <a:bodyPr/>
                    <a:lstStyle/>
                    <a:p>
                      <a:pPr algn="ctr">
                        <a:spcAft>
                          <a:spcPts val="0"/>
                        </a:spcAft>
                      </a:pPr>
                      <a:r>
                        <a:rPr lang="en-US" sz="2200" kern="100">
                          <a:latin typeface="华文中宋"/>
                          <a:ea typeface="宋体"/>
                          <a:cs typeface="Times New Roman"/>
                        </a:rPr>
                        <a:t>3</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机械伤害</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指机械设备与工具引起的绞、辗、碰、割戳、切等伤害</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不包括车辆、起重设备引起的伤害</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5640">
                <a:tc>
                  <a:txBody>
                    <a:bodyPr/>
                    <a:lstStyle/>
                    <a:p>
                      <a:pPr algn="ctr">
                        <a:spcAft>
                          <a:spcPts val="0"/>
                        </a:spcAft>
                      </a:pPr>
                      <a:r>
                        <a:rPr lang="en-US" sz="2200" kern="100">
                          <a:latin typeface="华文中宋"/>
                          <a:ea typeface="宋体"/>
                          <a:cs typeface="Times New Roman"/>
                        </a:rPr>
                        <a:t>4</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起重伤害</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指从事起重作业时引起的机械伤害事故</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dirty="0">
                          <a:latin typeface="Calibri"/>
                          <a:ea typeface="华文中宋"/>
                          <a:cs typeface="Arial"/>
                        </a:rPr>
                        <a:t>不包括上下驾驶室时发生的坠落伤害和起重设备引起的触电以及检修时制动失灵引起的伤害</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094">
                <a:tc>
                  <a:txBody>
                    <a:bodyPr/>
                    <a:lstStyle/>
                    <a:p>
                      <a:pPr algn="ctr">
                        <a:spcAft>
                          <a:spcPts val="0"/>
                        </a:spcAft>
                      </a:pPr>
                      <a:r>
                        <a:rPr lang="en-US" sz="2200" kern="100" dirty="0">
                          <a:latin typeface="华文中宋"/>
                          <a:ea typeface="宋体"/>
                          <a:cs typeface="Times New Roman"/>
                        </a:rPr>
                        <a:t>5</a:t>
                      </a:r>
                      <a:endParaRPr lang="zh-CN" sz="2200" kern="100" dirty="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触电</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指电流流经人体造成生理伤害的事故</a:t>
                      </a:r>
                      <a:endParaRPr lang="zh-CN" sz="2200" kern="100">
                        <a:latin typeface="Calibri"/>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2200" kern="100" dirty="0">
                        <a:latin typeface="华文中宋"/>
                        <a:ea typeface="宋体"/>
                        <a:cs typeface="Times New Roman"/>
                      </a:endParaRPr>
                    </a:p>
                  </a:txBody>
                  <a:tcPr marL="38284" marR="38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a:hlinkClick r:id="" action="ppaction://noaction"/>
          </p:cNvPr>
          <p:cNvSpPr/>
          <p:nvPr/>
        </p:nvSpPr>
        <p:spPr>
          <a:xfrm>
            <a:off x="0" y="3571876"/>
            <a:ext cx="4000496" cy="32861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672089174"/>
      </p:ext>
    </p:extLst>
  </p:cSld>
  <p:clrMapOvr>
    <a:masterClrMapping/>
  </p:clrMapOvr>
  <p:transition spd="slow">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0" y="1323050"/>
          <a:ext cx="9144001" cy="5029200"/>
        </p:xfrm>
        <a:graphic>
          <a:graphicData uri="http://schemas.openxmlformats.org/drawingml/2006/table">
            <a:tbl>
              <a:tblPr/>
              <a:tblGrid>
                <a:gridCol w="407823"/>
                <a:gridCol w="878029"/>
                <a:gridCol w="3714776"/>
                <a:gridCol w="4143373"/>
              </a:tblGrid>
              <a:tr h="528931">
                <a:tc>
                  <a:txBody>
                    <a:bodyPr/>
                    <a:lstStyle/>
                    <a:p>
                      <a:pPr algn="ctr">
                        <a:spcAft>
                          <a:spcPts val="0"/>
                        </a:spcAft>
                      </a:pPr>
                      <a:r>
                        <a:rPr lang="en-US" sz="2200" kern="100" dirty="0">
                          <a:latin typeface="华文中宋"/>
                          <a:ea typeface="宋体"/>
                          <a:cs typeface="Times New Roman"/>
                        </a:rPr>
                        <a:t>6</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dirty="0">
                          <a:latin typeface="Calibri"/>
                          <a:ea typeface="华文中宋"/>
                          <a:cs typeface="Times New Roman"/>
                        </a:rPr>
                        <a:t>淹溺</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dirty="0">
                          <a:latin typeface="Calibri"/>
                          <a:ea typeface="华文中宋"/>
                          <a:cs typeface="Arial"/>
                        </a:rPr>
                        <a:t>由于水</a:t>
                      </a:r>
                      <a:r>
                        <a:rPr lang="zh-CN" sz="2200" kern="100" dirty="0">
                          <a:latin typeface="Calibri"/>
                          <a:ea typeface="华文中宋"/>
                          <a:cs typeface="Times New Roman"/>
                        </a:rPr>
                        <a:t>大量水经门、鼻进入肺内，造成呼吸道阻塞，发生急性缺氧而窒息死亡的事故</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适用于船舶、排筏、设施在航行、停泊、作业时发生的落水事故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931">
                <a:tc>
                  <a:txBody>
                    <a:bodyPr/>
                    <a:lstStyle/>
                    <a:p>
                      <a:pPr algn="ctr">
                        <a:spcAft>
                          <a:spcPts val="0"/>
                        </a:spcAft>
                      </a:pPr>
                      <a:r>
                        <a:rPr lang="en-US" sz="2200" kern="100">
                          <a:latin typeface="华文中宋"/>
                          <a:ea typeface="宋体"/>
                          <a:cs typeface="Times New Roman"/>
                        </a:rPr>
                        <a:t>7</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灼烫</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指强酸、强碱溅到身体引起的灼伤，或因火焰引起的烧伤，高温物体引起的烫伤，</a:t>
                      </a:r>
                      <a:r>
                        <a:rPr lang="zh-CN" sz="2200" kern="0">
                          <a:latin typeface="Calibri"/>
                          <a:ea typeface="华文中宋"/>
                          <a:cs typeface="Arial"/>
                        </a:rPr>
                        <a:t>放射线引起的皮肤损伤等事故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不包括电烧伤及火灾事故引起的烧伤</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931">
                <a:tc>
                  <a:txBody>
                    <a:bodyPr/>
                    <a:lstStyle/>
                    <a:p>
                      <a:pPr algn="ctr">
                        <a:spcAft>
                          <a:spcPts val="0"/>
                        </a:spcAft>
                      </a:pPr>
                      <a:r>
                        <a:rPr lang="en-US" sz="2200" kern="100">
                          <a:latin typeface="华文中宋"/>
                          <a:ea typeface="宋体"/>
                          <a:cs typeface="Times New Roman"/>
                        </a:rPr>
                        <a:t>8</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火灾</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指造成人身伤亡的企业火灾事故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不适用于非企业原因造成的、属消防部门统计的火灾事故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862">
                <a:tc>
                  <a:txBody>
                    <a:bodyPr/>
                    <a:lstStyle/>
                    <a:p>
                      <a:pPr algn="ctr">
                        <a:spcAft>
                          <a:spcPts val="0"/>
                        </a:spcAft>
                      </a:pPr>
                      <a:r>
                        <a:rPr lang="en-US" sz="2200" kern="100">
                          <a:latin typeface="华文中宋"/>
                          <a:ea typeface="宋体"/>
                          <a:cs typeface="Times New Roman"/>
                        </a:rPr>
                        <a:t>9</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高处坠落</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指出于危险重力势能差引起的伤害事故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dirty="0">
                          <a:latin typeface="Calibri"/>
                          <a:ea typeface="华文中宋"/>
                          <a:cs typeface="Arial"/>
                        </a:rPr>
                        <a:t>适用于脚手架、平台、陡壁施工等场合发生的坠落事故，也适用于由地面踏空失足坠入洞、沟、升降口、漏斗等引起的伤害事故</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620786"/>
      </p:ext>
    </p:extLst>
  </p:cSld>
  <p:clrMapOvr>
    <a:masterClrMapping/>
  </p:clrMapOvr>
  <p:transition spd="slow">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 y="1285860"/>
          <a:ext cx="9144001" cy="5364480"/>
        </p:xfrm>
        <a:graphic>
          <a:graphicData uri="http://schemas.openxmlformats.org/drawingml/2006/table">
            <a:tbl>
              <a:tblPr/>
              <a:tblGrid>
                <a:gridCol w="571473"/>
                <a:gridCol w="1071570"/>
                <a:gridCol w="4714908"/>
                <a:gridCol w="2786050"/>
              </a:tblGrid>
              <a:tr h="90805">
                <a:tc>
                  <a:txBody>
                    <a:bodyPr/>
                    <a:lstStyle/>
                    <a:p>
                      <a:pPr algn="ctr">
                        <a:spcAft>
                          <a:spcPts val="0"/>
                        </a:spcAft>
                      </a:pPr>
                      <a:r>
                        <a:rPr lang="en-US" sz="2200" kern="100">
                          <a:latin typeface="华文中宋"/>
                          <a:ea typeface="宋体"/>
                          <a:cs typeface="Times New Roman"/>
                        </a:rPr>
                        <a:t>10</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坍塌</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指建筑物、构筑</a:t>
                      </a:r>
                      <a:r>
                        <a:rPr lang="zh-CN" sz="2200" kern="0">
                          <a:latin typeface="Calibri"/>
                          <a:ea typeface="华文中宋"/>
                          <a:cs typeface="Arial"/>
                        </a:rPr>
                        <a:t>物</a:t>
                      </a:r>
                      <a:r>
                        <a:rPr lang="zh-CN" sz="2200" kern="100">
                          <a:latin typeface="Calibri"/>
                          <a:ea typeface="华文中宋"/>
                          <a:cs typeface="Times New Roman"/>
                        </a:rPr>
                        <a:t>、堆置物的等倒塌以及土石塌方引起的事故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不适用于矿山冒顶片帮事故，或因爆炸、爆破引起的坍塌事故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05">
                <a:tc>
                  <a:txBody>
                    <a:bodyPr/>
                    <a:lstStyle/>
                    <a:p>
                      <a:pPr algn="ctr">
                        <a:spcAft>
                          <a:spcPts val="0"/>
                        </a:spcAft>
                      </a:pPr>
                      <a:r>
                        <a:rPr lang="en-US" sz="2200" kern="100">
                          <a:latin typeface="华文中宋"/>
                          <a:ea typeface="宋体"/>
                          <a:cs typeface="Times New Roman"/>
                        </a:rPr>
                        <a:t>11</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冒顶片帮</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指矿井工作面、巷道侧壁由于支护不当、压力过大造成的坍塌（片帮）</a:t>
                      </a:r>
                      <a:r>
                        <a:rPr lang="zh-CN" sz="2200" kern="0">
                          <a:latin typeface="Calibri"/>
                          <a:ea typeface="华文中宋"/>
                          <a:cs typeface="Arial"/>
                        </a:rPr>
                        <a:t>以及</a:t>
                      </a:r>
                      <a:r>
                        <a:rPr lang="zh-CN" sz="2200" kern="100">
                          <a:latin typeface="Calibri"/>
                          <a:ea typeface="华文中宋"/>
                          <a:cs typeface="Times New Roman"/>
                        </a:rPr>
                        <a:t>顶板垮落（冒顶）</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适用于从事矿山、地下开采、掘进及其他坑道作业时发生的坍塌事故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05">
                <a:tc>
                  <a:txBody>
                    <a:bodyPr/>
                    <a:lstStyle/>
                    <a:p>
                      <a:pPr algn="ctr">
                        <a:spcAft>
                          <a:spcPts val="0"/>
                        </a:spcAft>
                      </a:pPr>
                      <a:r>
                        <a:rPr lang="en-US" sz="2200" kern="100">
                          <a:latin typeface="华文中宋"/>
                          <a:ea typeface="宋体"/>
                          <a:cs typeface="Times New Roman"/>
                        </a:rPr>
                        <a:t>12</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透水</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指矿山、地下开采或其他坑道作业时，意外水源带来的伤亡事故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不适用于地面水害事故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05">
                <a:tc>
                  <a:txBody>
                    <a:bodyPr/>
                    <a:lstStyle/>
                    <a:p>
                      <a:pPr algn="ctr">
                        <a:spcAft>
                          <a:spcPts val="0"/>
                        </a:spcAft>
                      </a:pPr>
                      <a:r>
                        <a:rPr lang="en-US" sz="2200" kern="100">
                          <a:latin typeface="华文中宋"/>
                          <a:ea typeface="宋体"/>
                          <a:cs typeface="Times New Roman"/>
                        </a:rPr>
                        <a:t>13</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放炮</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指施工时由于放炮作业造成的伤亡事故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a:latin typeface="华文中宋"/>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650">
                <a:tc>
                  <a:txBody>
                    <a:bodyPr/>
                    <a:lstStyle/>
                    <a:p>
                      <a:pPr algn="ctr">
                        <a:spcAft>
                          <a:spcPts val="0"/>
                        </a:spcAft>
                      </a:pPr>
                      <a:r>
                        <a:rPr lang="en-US" sz="2200" kern="100">
                          <a:latin typeface="华文中宋"/>
                          <a:ea typeface="宋体"/>
                          <a:cs typeface="Times New Roman"/>
                        </a:rPr>
                        <a:t>14</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瓦斯爆炸</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是指可燃性气体瓦斯、煤尘与空气混合形成了达到燃烧极限的混合物接触火源时，引起的化学性爆炸事故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a:latin typeface="华文中宋"/>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25">
                <a:tc>
                  <a:txBody>
                    <a:bodyPr/>
                    <a:lstStyle/>
                    <a:p>
                      <a:pPr algn="ctr">
                        <a:spcAft>
                          <a:spcPts val="0"/>
                        </a:spcAft>
                      </a:pPr>
                      <a:r>
                        <a:rPr lang="en-US" sz="2200" kern="100">
                          <a:latin typeface="华文中宋"/>
                          <a:ea typeface="宋体"/>
                          <a:cs typeface="Times New Roman"/>
                        </a:rPr>
                        <a:t>15</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火药爆炸</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指火药与炸药在生产、运输、贮藏的过程中发生的爆炸事故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dirty="0">
                        <a:latin typeface="华文中宋"/>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2596851"/>
      </p:ext>
    </p:extLst>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领导力</a:t>
            </a:r>
            <a:endParaRPr lang="zh-CN" altLang="en-US" dirty="0"/>
          </a:p>
        </p:txBody>
      </p:sp>
      <p:sp>
        <p:nvSpPr>
          <p:cNvPr id="3" name="文本占位符 2"/>
          <p:cNvSpPr>
            <a:spLocks noGrp="1"/>
          </p:cNvSpPr>
          <p:nvPr>
            <p:ph type="body" sz="half" idx="1"/>
          </p:nvPr>
        </p:nvSpPr>
        <p:spPr/>
        <p:txBody>
          <a:bodyPr/>
          <a:lstStyle/>
          <a:p>
            <a:r>
              <a:rPr lang="zh-CN" altLang="en-US" dirty="0" smtClean="0"/>
              <a:t>带领一个团队使用合理的资源，按计划的进度、保质完成预定目标（计划）或任务的能力。</a:t>
            </a:r>
            <a:endParaRPr lang="en-US" altLang="zh-CN" dirty="0" smtClean="0"/>
          </a:p>
          <a:p>
            <a:r>
              <a:rPr lang="zh-CN" altLang="en-US" dirty="0"/>
              <a:t>领导</a:t>
            </a:r>
            <a:r>
              <a:rPr lang="zh-CN" altLang="en-US" dirty="0" smtClean="0"/>
              <a:t>力的两个层面：组队（用人）、带队的能力。</a:t>
            </a:r>
            <a:endParaRPr lang="en-US" altLang="zh-CN" dirty="0" smtClean="0"/>
          </a:p>
          <a:p>
            <a:endParaRPr lang="en-US" altLang="zh-CN" dirty="0"/>
          </a:p>
          <a:p>
            <a:r>
              <a:rPr lang="zh-CN" altLang="en-US" dirty="0" smtClean="0"/>
              <a:t>团队管理</a:t>
            </a:r>
            <a:endParaRPr lang="en-US" altLang="zh-CN" dirty="0" smtClean="0"/>
          </a:p>
          <a:p>
            <a:r>
              <a:rPr lang="zh-CN" altLang="en-US" dirty="0" smtClean="0"/>
              <a:t>资源管理</a:t>
            </a:r>
            <a:endParaRPr lang="en-US" altLang="zh-CN" dirty="0" smtClean="0"/>
          </a:p>
          <a:p>
            <a:r>
              <a:rPr lang="zh-CN" altLang="en-US" dirty="0"/>
              <a:t>时间</a:t>
            </a:r>
            <a:r>
              <a:rPr lang="zh-CN" altLang="en-US" dirty="0" smtClean="0"/>
              <a:t>管理</a:t>
            </a:r>
            <a:endParaRPr lang="en-US" altLang="zh-CN" dirty="0" smtClean="0"/>
          </a:p>
          <a:p>
            <a:r>
              <a:rPr lang="zh-CN" altLang="en-US" dirty="0" smtClean="0"/>
              <a:t>质量管理</a:t>
            </a:r>
            <a:endParaRPr lang="en-US" altLang="zh-CN" dirty="0" smtClean="0"/>
          </a:p>
          <a:p>
            <a:r>
              <a:rPr lang="zh-CN" altLang="en-US" dirty="0" smtClean="0"/>
              <a:t>目标管理</a:t>
            </a:r>
            <a:endParaRPr lang="en-US" altLang="zh-CN" dirty="0" smtClean="0"/>
          </a:p>
          <a:p>
            <a:endParaRPr lang="zh-CN" altLang="en-US" dirty="0"/>
          </a:p>
        </p:txBody>
      </p:sp>
      <p:pic>
        <p:nvPicPr>
          <p:cNvPr id="4" name="图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3" y="2997381"/>
            <a:ext cx="4644008" cy="3535231"/>
          </a:xfrm>
          <a:prstGeom prst="rect">
            <a:avLst/>
          </a:prstGeom>
        </p:spPr>
      </p:pic>
    </p:spTree>
    <p:extLst>
      <p:ext uri="{BB962C8B-B14F-4D97-AF65-F5344CB8AC3E}">
        <p14:creationId xmlns:p14="http://schemas.microsoft.com/office/powerpoint/2010/main" val="1065626284"/>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 y="1643050"/>
          <a:ext cx="9143999" cy="3688080"/>
        </p:xfrm>
        <a:graphic>
          <a:graphicData uri="http://schemas.openxmlformats.org/drawingml/2006/table">
            <a:tbl>
              <a:tblPr/>
              <a:tblGrid>
                <a:gridCol w="714348"/>
                <a:gridCol w="1071570"/>
                <a:gridCol w="3857652"/>
                <a:gridCol w="3500429"/>
              </a:tblGrid>
              <a:tr h="777863">
                <a:tc>
                  <a:txBody>
                    <a:bodyPr/>
                    <a:lstStyle/>
                    <a:p>
                      <a:pPr algn="ctr">
                        <a:spcAft>
                          <a:spcPts val="0"/>
                        </a:spcAft>
                      </a:pPr>
                      <a:r>
                        <a:rPr lang="en-US" sz="2200" kern="100">
                          <a:latin typeface="华文中宋"/>
                          <a:ea typeface="宋体"/>
                          <a:cs typeface="Times New Roman"/>
                        </a:rPr>
                        <a:t>16</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锅炉爆炸</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指锅炉发生的物理性爆炸事故</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适用于使用工作压力大于</a:t>
                      </a:r>
                      <a:r>
                        <a:rPr lang="en-US" sz="2200" kern="0">
                          <a:latin typeface="Calibri"/>
                          <a:ea typeface="华文中宋"/>
                          <a:cs typeface="Arial"/>
                        </a:rPr>
                        <a:t>0.07MPa</a:t>
                      </a:r>
                      <a:r>
                        <a:rPr lang="zh-CN" sz="2200" kern="0">
                          <a:latin typeface="Calibri"/>
                          <a:ea typeface="华文中宋"/>
                          <a:cs typeface="Arial"/>
                        </a:rPr>
                        <a:t>、以水为介质的蒸汽锅炉，但不适用于铁路机车、船舶上的锅炉以及列车电站和船舶电站的锅炉</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3436">
                <a:tc>
                  <a:txBody>
                    <a:bodyPr/>
                    <a:lstStyle/>
                    <a:p>
                      <a:pPr algn="ctr">
                        <a:spcAft>
                          <a:spcPts val="0"/>
                        </a:spcAft>
                      </a:pPr>
                      <a:r>
                        <a:rPr lang="en-US" sz="2200" kern="100">
                          <a:latin typeface="华文中宋"/>
                          <a:ea typeface="宋体"/>
                          <a:cs typeface="Times New Roman"/>
                        </a:rPr>
                        <a:t>17</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受压容器爆炸</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指压力容器破裂引起的气体爆炸（物理性爆炸）以及容器内盛装的可燃性液化气在容器破裂后立即蒸发，与周围的空气混合形成爆炸性气体混合物遇到火源时产生的化学爆炸</a:t>
                      </a:r>
                      <a:endParaRPr lang="zh-CN" sz="2200" kern="100">
                        <a:latin typeface="Calibri"/>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dirty="0">
                        <a:latin typeface="华文中宋"/>
                        <a:ea typeface="宋体"/>
                        <a:cs typeface="Times New Roman"/>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0348236"/>
      </p:ext>
    </p:extLst>
  </p:cSld>
  <p:clrMapOvr>
    <a:masterClrMapping/>
  </p:clrMapOvr>
  <p:transition spd="slow">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0" y="1285860"/>
          <a:ext cx="9144001" cy="5029200"/>
        </p:xfrm>
        <a:graphic>
          <a:graphicData uri="http://schemas.openxmlformats.org/drawingml/2006/table">
            <a:tbl>
              <a:tblPr/>
              <a:tblGrid>
                <a:gridCol w="500034"/>
                <a:gridCol w="1143008"/>
                <a:gridCol w="6215106"/>
                <a:gridCol w="1285853"/>
              </a:tblGrid>
              <a:tr h="1939925">
                <a:tc>
                  <a:txBody>
                    <a:bodyPr/>
                    <a:lstStyle/>
                    <a:p>
                      <a:pPr algn="ctr">
                        <a:spcAft>
                          <a:spcPts val="0"/>
                        </a:spcAft>
                      </a:pPr>
                      <a:r>
                        <a:rPr lang="en-US" sz="2200" kern="100" dirty="0">
                          <a:latin typeface="华文中宋"/>
                          <a:ea typeface="宋体"/>
                          <a:cs typeface="Times New Roman"/>
                        </a:rPr>
                        <a:t>18</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其他爆炸</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ctr">
                        <a:spcAft>
                          <a:spcPts val="0"/>
                        </a:spcAft>
                      </a:pPr>
                      <a:r>
                        <a:rPr lang="zh-CN" sz="2200" kern="0" dirty="0">
                          <a:latin typeface="Calibri"/>
                          <a:ea typeface="华文中宋"/>
                          <a:cs typeface="Arial"/>
                        </a:rPr>
                        <a:t>可燃性气体煤气、乙炔等与空气混合形成的</a:t>
                      </a:r>
                      <a:r>
                        <a:rPr lang="zh-CN" sz="2200" kern="0" dirty="0" smtClean="0">
                          <a:latin typeface="Calibri"/>
                          <a:ea typeface="华文中宋"/>
                          <a:cs typeface="Arial"/>
                        </a:rPr>
                        <a:t>爆炸；可</a:t>
                      </a:r>
                      <a:r>
                        <a:rPr lang="zh-CN" sz="2200" kern="0" dirty="0">
                          <a:latin typeface="Calibri"/>
                          <a:ea typeface="华文中宋"/>
                          <a:cs typeface="Arial"/>
                        </a:rPr>
                        <a:t>燃蒸汽与空气混合形成的爆炸性气体混合物（如汽油挥发）引起的爆炸；可燃性粉尘以及可燃性纤维 与空气混合形成的爆炸性气体混合物引起的爆炸；间接形成的可燃气体与空气相混合，或者可燃蒸汽与空气相混合遇火源而爆炸的事故；炉膛爆炸、钢水包、亚麻粉 尘的爆炸等亦属</a:t>
                      </a:r>
                      <a:r>
                        <a:rPr lang="en-US" sz="2200" kern="0" dirty="0">
                          <a:latin typeface="Calibri"/>
                          <a:ea typeface="华文中宋"/>
                          <a:cs typeface="Arial"/>
                        </a:rPr>
                        <a:t>“</a:t>
                      </a:r>
                      <a:r>
                        <a:rPr lang="zh-CN" sz="2200" kern="0" dirty="0">
                          <a:latin typeface="Calibri"/>
                          <a:ea typeface="华文中宋"/>
                          <a:cs typeface="Arial"/>
                        </a:rPr>
                        <a:t>其他爆炸</a:t>
                      </a:r>
                      <a:r>
                        <a:rPr lang="en-US" sz="2200" kern="0" dirty="0">
                          <a:latin typeface="Calibri"/>
                          <a:ea typeface="华文中宋"/>
                          <a:cs typeface="Arial"/>
                        </a:rPr>
                        <a:t>”</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dirty="0">
                        <a:latin typeface="华文中宋"/>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050">
                <a:tc>
                  <a:txBody>
                    <a:bodyPr/>
                    <a:lstStyle/>
                    <a:p>
                      <a:pPr algn="ctr">
                        <a:spcAft>
                          <a:spcPts val="0"/>
                        </a:spcAft>
                      </a:pPr>
                      <a:r>
                        <a:rPr lang="en-US" sz="2200" kern="100">
                          <a:latin typeface="华文中宋"/>
                          <a:ea typeface="宋体"/>
                          <a:cs typeface="Times New Roman"/>
                        </a:rPr>
                        <a:t>19</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中毒和窒息</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a:latin typeface="Calibri"/>
                          <a:ea typeface="华文中宋"/>
                          <a:cs typeface="Arial"/>
                        </a:rPr>
                        <a:t>指人接触有毒物质或呼吸有毒气体引起的人体急性中毒事故，或在通风不良的作业场所，由于缺氧有时会发生突然晕倒甚至窒息死亡的事故</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200" kern="100">
                        <a:latin typeface="华文中宋"/>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25">
                <a:tc>
                  <a:txBody>
                    <a:bodyPr/>
                    <a:lstStyle/>
                    <a:p>
                      <a:pPr algn="ctr">
                        <a:spcAft>
                          <a:spcPts val="0"/>
                        </a:spcAft>
                      </a:pPr>
                      <a:r>
                        <a:rPr lang="en-US" sz="2200" kern="100">
                          <a:latin typeface="华文中宋"/>
                          <a:ea typeface="宋体"/>
                          <a:cs typeface="Times New Roman"/>
                        </a:rPr>
                        <a:t>20</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100">
                          <a:latin typeface="Calibri"/>
                          <a:ea typeface="华文中宋"/>
                          <a:cs typeface="Times New Roman"/>
                        </a:rPr>
                        <a:t>其他伤害</a:t>
                      </a:r>
                      <a:endParaRPr lang="zh-CN" sz="2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dirty="0">
                          <a:latin typeface="Calibri"/>
                          <a:ea typeface="华文中宋"/>
                          <a:cs typeface="Arial"/>
                        </a:rPr>
                        <a:t>指上述范围之外的伤害事故</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kern="0" dirty="0">
                          <a:latin typeface="Calibri"/>
                          <a:ea typeface="华文中宋"/>
                          <a:cs typeface="Arial"/>
                        </a:rPr>
                        <a:t>如扭伤、跌伤、冻伤、野兽咬伤等等</a:t>
                      </a:r>
                      <a:endParaRPr lang="zh-CN" sz="2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hlinkClick r:id="" action="ppaction://noaction"/>
          </p:cNvPr>
          <p:cNvSpPr/>
          <p:nvPr/>
        </p:nvSpPr>
        <p:spPr>
          <a:xfrm>
            <a:off x="4929190" y="3071810"/>
            <a:ext cx="4214810" cy="37861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矩形 2">
            <a:hlinkClick r:id="rId2" action="ppaction://hlinksldjump"/>
          </p:cNvPr>
          <p:cNvSpPr/>
          <p:nvPr/>
        </p:nvSpPr>
        <p:spPr>
          <a:xfrm>
            <a:off x="6444208" y="4293096"/>
            <a:ext cx="2699792" cy="256490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7788847"/>
      </p:ext>
    </p:extLst>
  </p:cSld>
  <p:clrMapOvr>
    <a:masterClrMapping/>
  </p:clrMapOvr>
  <p:transition spd="slow">
    <p:spli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zh-CN" altLang="en-US" dirty="0" smtClean="0">
                <a:hlinkClick r:id="rId3" action="ppaction://hlinkpres?slideindex=14&amp;slidetitle=幻灯片 14"/>
              </a:rPr>
              <a:t>鱼骨图</a:t>
            </a:r>
            <a:endParaRPr lang="zh-CN" altLang="en-US" dirty="0" smtClean="0">
              <a:latin typeface="黑体" pitchFamily="2" charset="-122"/>
            </a:endParaRPr>
          </a:p>
        </p:txBody>
      </p:sp>
      <p:grpSp>
        <p:nvGrpSpPr>
          <p:cNvPr id="2" name="Group 52"/>
          <p:cNvGrpSpPr>
            <a:grpSpLocks/>
          </p:cNvGrpSpPr>
          <p:nvPr/>
        </p:nvGrpSpPr>
        <p:grpSpPr bwMode="auto">
          <a:xfrm>
            <a:off x="119615" y="1771651"/>
            <a:ext cx="9024417" cy="4872059"/>
            <a:chOff x="295" y="1344"/>
            <a:chExt cx="5261" cy="2495"/>
          </a:xfrm>
        </p:grpSpPr>
        <p:graphicFrame>
          <p:nvGraphicFramePr>
            <p:cNvPr id="14389" name="Object 3"/>
            <p:cNvGraphicFramePr>
              <a:graphicFrameLocks noChangeAspect="1"/>
            </p:cNvGraphicFramePr>
            <p:nvPr>
              <p:extLst>
                <p:ext uri="{D42A27DB-BD31-4B8C-83A1-F6EECF244321}">
                  <p14:modId xmlns:p14="http://schemas.microsoft.com/office/powerpoint/2010/main" val="2007438358"/>
                </p:ext>
              </p:extLst>
            </p:nvPr>
          </p:nvGraphicFramePr>
          <p:xfrm>
            <a:off x="295" y="1344"/>
            <a:ext cx="5261" cy="2495"/>
          </p:xfrm>
          <a:graphic>
            <a:graphicData uri="http://schemas.openxmlformats.org/presentationml/2006/ole">
              <mc:AlternateContent xmlns:mc="http://schemas.openxmlformats.org/markup-compatibility/2006">
                <mc:Choice xmlns:v="urn:schemas-microsoft-com:vml" Requires="v">
                  <p:oleObj spid="_x0000_s3008617" name="幻灯片" r:id="rId4" imgW="3238500" imgH="2429028" progId="PowerPoint.Slide.8">
                    <p:embed/>
                  </p:oleObj>
                </mc:Choice>
                <mc:Fallback>
                  <p:oleObj name="幻灯片" r:id="rId4" imgW="3238500" imgH="242902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 y="1344"/>
                          <a:ext cx="5261" cy="2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90" name="Line 4"/>
            <p:cNvSpPr>
              <a:spLocks noChangeShapeType="1"/>
            </p:cNvSpPr>
            <p:nvPr/>
          </p:nvSpPr>
          <p:spPr bwMode="auto">
            <a:xfrm flipH="1">
              <a:off x="1506" y="2840"/>
              <a:ext cx="288" cy="381"/>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1" name="Line 5"/>
            <p:cNvSpPr>
              <a:spLocks noChangeShapeType="1"/>
            </p:cNvSpPr>
            <p:nvPr/>
          </p:nvSpPr>
          <p:spPr bwMode="auto">
            <a:xfrm>
              <a:off x="1615" y="1914"/>
              <a:ext cx="336" cy="419"/>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2" name="Line 6"/>
            <p:cNvSpPr>
              <a:spLocks noChangeShapeType="1"/>
            </p:cNvSpPr>
            <p:nvPr/>
          </p:nvSpPr>
          <p:spPr bwMode="auto">
            <a:xfrm>
              <a:off x="684" y="1922"/>
              <a:ext cx="336" cy="419"/>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3" name="Line 7"/>
            <p:cNvSpPr>
              <a:spLocks noChangeShapeType="1"/>
            </p:cNvSpPr>
            <p:nvPr/>
          </p:nvSpPr>
          <p:spPr bwMode="auto">
            <a:xfrm flipH="1">
              <a:off x="2403" y="2840"/>
              <a:ext cx="288" cy="381"/>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4" name="Line 8"/>
            <p:cNvSpPr>
              <a:spLocks noChangeShapeType="1"/>
            </p:cNvSpPr>
            <p:nvPr/>
          </p:nvSpPr>
          <p:spPr bwMode="auto">
            <a:xfrm flipH="1">
              <a:off x="3361" y="2840"/>
              <a:ext cx="288" cy="381"/>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5" name="Line 10"/>
            <p:cNvSpPr>
              <a:spLocks noChangeShapeType="1"/>
            </p:cNvSpPr>
            <p:nvPr/>
          </p:nvSpPr>
          <p:spPr bwMode="auto">
            <a:xfrm>
              <a:off x="348" y="2036"/>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6" name="Line 11"/>
            <p:cNvSpPr>
              <a:spLocks noChangeShapeType="1"/>
            </p:cNvSpPr>
            <p:nvPr/>
          </p:nvSpPr>
          <p:spPr bwMode="auto">
            <a:xfrm>
              <a:off x="492" y="2226"/>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7" name="Line 12"/>
            <p:cNvSpPr>
              <a:spLocks noChangeShapeType="1"/>
            </p:cNvSpPr>
            <p:nvPr/>
          </p:nvSpPr>
          <p:spPr bwMode="auto">
            <a:xfrm>
              <a:off x="828" y="2112"/>
              <a:ext cx="480"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8" name="Line 13"/>
            <p:cNvSpPr>
              <a:spLocks noChangeShapeType="1"/>
            </p:cNvSpPr>
            <p:nvPr/>
          </p:nvSpPr>
          <p:spPr bwMode="auto">
            <a:xfrm>
              <a:off x="1759" y="2066"/>
              <a:ext cx="480"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399" name="Line 14"/>
            <p:cNvSpPr>
              <a:spLocks noChangeShapeType="1"/>
            </p:cNvSpPr>
            <p:nvPr/>
          </p:nvSpPr>
          <p:spPr bwMode="auto">
            <a:xfrm>
              <a:off x="1698" y="2954"/>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0" name="Line 15"/>
            <p:cNvSpPr>
              <a:spLocks noChangeShapeType="1"/>
            </p:cNvSpPr>
            <p:nvPr/>
          </p:nvSpPr>
          <p:spPr bwMode="auto">
            <a:xfrm>
              <a:off x="1279" y="1990"/>
              <a:ext cx="384"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1" name="Line 16"/>
            <p:cNvSpPr>
              <a:spLocks noChangeShapeType="1"/>
            </p:cNvSpPr>
            <p:nvPr/>
          </p:nvSpPr>
          <p:spPr bwMode="auto">
            <a:xfrm>
              <a:off x="1423" y="2218"/>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2" name="Line 17"/>
            <p:cNvSpPr>
              <a:spLocks noChangeShapeType="1"/>
            </p:cNvSpPr>
            <p:nvPr/>
          </p:nvSpPr>
          <p:spPr bwMode="auto">
            <a:xfrm>
              <a:off x="3553" y="2954"/>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3" name="Line 18"/>
            <p:cNvSpPr>
              <a:spLocks noChangeShapeType="1"/>
            </p:cNvSpPr>
            <p:nvPr/>
          </p:nvSpPr>
          <p:spPr bwMode="auto">
            <a:xfrm>
              <a:off x="1554" y="3144"/>
              <a:ext cx="480"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4" name="Line 19"/>
            <p:cNvSpPr>
              <a:spLocks noChangeShapeType="1"/>
            </p:cNvSpPr>
            <p:nvPr/>
          </p:nvSpPr>
          <p:spPr bwMode="auto">
            <a:xfrm>
              <a:off x="2595" y="2954"/>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5" name="Line 20"/>
            <p:cNvSpPr>
              <a:spLocks noChangeShapeType="1"/>
            </p:cNvSpPr>
            <p:nvPr/>
          </p:nvSpPr>
          <p:spPr bwMode="auto">
            <a:xfrm>
              <a:off x="3073" y="3030"/>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6" name="Line 21"/>
            <p:cNvSpPr>
              <a:spLocks noChangeShapeType="1"/>
            </p:cNvSpPr>
            <p:nvPr/>
          </p:nvSpPr>
          <p:spPr bwMode="auto">
            <a:xfrm>
              <a:off x="3409" y="3144"/>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7" name="Line 22"/>
            <p:cNvSpPr>
              <a:spLocks noChangeShapeType="1"/>
            </p:cNvSpPr>
            <p:nvPr/>
          </p:nvSpPr>
          <p:spPr bwMode="auto">
            <a:xfrm>
              <a:off x="1218" y="3030"/>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8" name="Line 23"/>
            <p:cNvSpPr>
              <a:spLocks noChangeShapeType="1"/>
            </p:cNvSpPr>
            <p:nvPr/>
          </p:nvSpPr>
          <p:spPr bwMode="auto">
            <a:xfrm>
              <a:off x="2451" y="3144"/>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09" name="Text Box 24"/>
            <p:cNvSpPr txBox="1">
              <a:spLocks noChangeArrowheads="1"/>
            </p:cNvSpPr>
            <p:nvPr/>
          </p:nvSpPr>
          <p:spPr bwMode="auto">
            <a:xfrm>
              <a:off x="539" y="3154"/>
              <a:ext cx="479" cy="238"/>
            </a:xfrm>
            <a:prstGeom prst="rect">
              <a:avLst/>
            </a:prstGeom>
            <a:noFill/>
            <a:ln w="9525">
              <a:noFill/>
              <a:miter lim="800000"/>
              <a:headEnd/>
              <a:tailEnd/>
            </a:ln>
          </p:spPr>
          <p:txBody>
            <a:bodyPr>
              <a:spAutoFit/>
            </a:bodyPr>
            <a:lstStyle/>
            <a:p>
              <a:pPr>
                <a:spcBef>
                  <a:spcPct val="50000"/>
                </a:spcBef>
              </a:pPr>
              <a:r>
                <a:rPr kumimoji="1" lang="zh-CN" altLang="en-US" sz="2400" dirty="0">
                  <a:solidFill>
                    <a:srgbClr val="000000"/>
                  </a:solidFill>
                  <a:latin typeface="隶书" pitchFamily="49" charset="-122"/>
                  <a:ea typeface="隶书" pitchFamily="49" charset="-122"/>
                </a:rPr>
                <a:t>人</a:t>
              </a:r>
            </a:p>
          </p:txBody>
        </p:sp>
        <p:sp>
          <p:nvSpPr>
            <p:cNvPr id="14410" name="Text Box 25"/>
            <p:cNvSpPr txBox="1">
              <a:spLocks noChangeArrowheads="1"/>
            </p:cNvSpPr>
            <p:nvPr/>
          </p:nvSpPr>
          <p:spPr bwMode="auto">
            <a:xfrm>
              <a:off x="314" y="1571"/>
              <a:ext cx="828" cy="236"/>
            </a:xfrm>
            <a:prstGeom prst="rect">
              <a:avLst/>
            </a:prstGeom>
            <a:noFill/>
            <a:ln w="9525">
              <a:noFill/>
              <a:miter lim="800000"/>
              <a:headEnd/>
              <a:tailEnd/>
            </a:ln>
          </p:spPr>
          <p:txBody>
            <a:bodyPr wrap="square">
              <a:spAutoFit/>
            </a:bodyPr>
            <a:lstStyle/>
            <a:p>
              <a:pPr>
                <a:spcBef>
                  <a:spcPct val="50000"/>
                </a:spcBef>
              </a:pPr>
              <a:r>
                <a:rPr kumimoji="1" lang="zh-CN" altLang="en-US" sz="2400" dirty="0" smtClean="0">
                  <a:solidFill>
                    <a:srgbClr val="000000"/>
                  </a:solidFill>
                  <a:latin typeface="隶书" pitchFamily="49" charset="-122"/>
                  <a:ea typeface="隶书" pitchFamily="49" charset="-122"/>
                </a:rPr>
                <a:t>机（设备）</a:t>
              </a:r>
              <a:endParaRPr kumimoji="1" lang="zh-CN" altLang="en-US" sz="2400" dirty="0">
                <a:solidFill>
                  <a:srgbClr val="000000"/>
                </a:solidFill>
                <a:latin typeface="隶书" pitchFamily="49" charset="-122"/>
                <a:ea typeface="隶书" pitchFamily="49" charset="-122"/>
              </a:endParaRPr>
            </a:p>
          </p:txBody>
        </p:sp>
        <p:sp>
          <p:nvSpPr>
            <p:cNvPr id="14411" name="Text Box 26"/>
            <p:cNvSpPr txBox="1">
              <a:spLocks noChangeArrowheads="1"/>
            </p:cNvSpPr>
            <p:nvPr/>
          </p:nvSpPr>
          <p:spPr bwMode="auto">
            <a:xfrm>
              <a:off x="1081" y="3200"/>
              <a:ext cx="1019" cy="236"/>
            </a:xfrm>
            <a:prstGeom prst="rect">
              <a:avLst/>
            </a:prstGeom>
            <a:noFill/>
            <a:ln w="9525">
              <a:noFill/>
              <a:miter lim="800000"/>
              <a:headEnd/>
              <a:tailEnd/>
            </a:ln>
          </p:spPr>
          <p:txBody>
            <a:bodyPr wrap="square">
              <a:spAutoFit/>
            </a:bodyPr>
            <a:lstStyle/>
            <a:p>
              <a:pPr>
                <a:spcBef>
                  <a:spcPct val="50000"/>
                </a:spcBef>
              </a:pPr>
              <a:r>
                <a:rPr kumimoji="1" lang="zh-CN" altLang="en-US" sz="2400" dirty="0" smtClean="0">
                  <a:solidFill>
                    <a:srgbClr val="000000"/>
                  </a:solidFill>
                  <a:latin typeface="隶书" pitchFamily="49" charset="-122"/>
                  <a:ea typeface="隶书" pitchFamily="49" charset="-122"/>
                </a:rPr>
                <a:t>料（材料）</a:t>
              </a:r>
              <a:endParaRPr kumimoji="1" lang="zh-CN" altLang="en-US" sz="2400" dirty="0">
                <a:solidFill>
                  <a:srgbClr val="000000"/>
                </a:solidFill>
                <a:latin typeface="隶书" pitchFamily="49" charset="-122"/>
                <a:ea typeface="隶书" pitchFamily="49" charset="-122"/>
              </a:endParaRPr>
            </a:p>
          </p:txBody>
        </p:sp>
        <p:sp>
          <p:nvSpPr>
            <p:cNvPr id="14412" name="Text Box 27"/>
            <p:cNvSpPr txBox="1">
              <a:spLocks noChangeArrowheads="1"/>
            </p:cNvSpPr>
            <p:nvPr/>
          </p:nvSpPr>
          <p:spPr bwMode="auto">
            <a:xfrm>
              <a:off x="2016" y="3199"/>
              <a:ext cx="722" cy="238"/>
            </a:xfrm>
            <a:prstGeom prst="rect">
              <a:avLst/>
            </a:prstGeom>
            <a:noFill/>
            <a:ln w="9525">
              <a:noFill/>
              <a:miter lim="800000"/>
              <a:headEnd/>
              <a:tailEnd/>
            </a:ln>
          </p:spPr>
          <p:txBody>
            <a:bodyPr>
              <a:spAutoFit/>
            </a:bodyPr>
            <a:lstStyle/>
            <a:p>
              <a:pPr algn="ctr">
                <a:spcBef>
                  <a:spcPct val="50000"/>
                </a:spcBef>
              </a:pPr>
              <a:r>
                <a:rPr kumimoji="1" lang="zh-CN" altLang="en-US" sz="2400" dirty="0">
                  <a:solidFill>
                    <a:srgbClr val="000000"/>
                  </a:solidFill>
                  <a:latin typeface="隶书" pitchFamily="49" charset="-122"/>
                  <a:ea typeface="隶书" pitchFamily="49" charset="-122"/>
                </a:rPr>
                <a:t>工艺</a:t>
              </a:r>
            </a:p>
          </p:txBody>
        </p:sp>
        <p:sp>
          <p:nvSpPr>
            <p:cNvPr id="14413" name="Text Box 28"/>
            <p:cNvSpPr txBox="1">
              <a:spLocks noChangeArrowheads="1"/>
            </p:cNvSpPr>
            <p:nvPr/>
          </p:nvSpPr>
          <p:spPr bwMode="auto">
            <a:xfrm>
              <a:off x="3016" y="3217"/>
              <a:ext cx="1044" cy="236"/>
            </a:xfrm>
            <a:prstGeom prst="rect">
              <a:avLst/>
            </a:prstGeom>
            <a:noFill/>
            <a:ln w="9525">
              <a:noFill/>
              <a:miter lim="800000"/>
              <a:headEnd/>
              <a:tailEnd/>
            </a:ln>
          </p:spPr>
          <p:txBody>
            <a:bodyPr wrap="square">
              <a:spAutoFit/>
            </a:bodyPr>
            <a:lstStyle/>
            <a:p>
              <a:pPr>
                <a:spcBef>
                  <a:spcPct val="50000"/>
                </a:spcBef>
              </a:pPr>
              <a:r>
                <a:rPr kumimoji="1" lang="zh-CN" altLang="en-US" sz="2400" dirty="0" smtClean="0">
                  <a:solidFill>
                    <a:srgbClr val="000000"/>
                  </a:solidFill>
                  <a:latin typeface="隶书" pitchFamily="49" charset="-122"/>
                  <a:ea typeface="隶书" pitchFamily="49" charset="-122"/>
                </a:rPr>
                <a:t>环（环境）</a:t>
              </a:r>
              <a:endParaRPr kumimoji="1" lang="zh-CN" altLang="en-US" sz="2400" dirty="0">
                <a:solidFill>
                  <a:srgbClr val="000000"/>
                </a:solidFill>
                <a:latin typeface="隶书" pitchFamily="49" charset="-122"/>
                <a:ea typeface="隶书" pitchFamily="49" charset="-122"/>
              </a:endParaRPr>
            </a:p>
          </p:txBody>
        </p:sp>
        <p:sp>
          <p:nvSpPr>
            <p:cNvPr id="14414" name="Text Box 29"/>
            <p:cNvSpPr txBox="1">
              <a:spLocks noChangeArrowheads="1"/>
            </p:cNvSpPr>
            <p:nvPr/>
          </p:nvSpPr>
          <p:spPr bwMode="auto">
            <a:xfrm>
              <a:off x="3057" y="1794"/>
              <a:ext cx="458" cy="363"/>
            </a:xfrm>
            <a:prstGeom prst="rect">
              <a:avLst/>
            </a:prstGeom>
            <a:noFill/>
            <a:ln w="9525">
              <a:noFill/>
              <a:miter lim="800000"/>
              <a:headEnd/>
              <a:tailEnd/>
            </a:ln>
          </p:spPr>
          <p:txBody>
            <a:bodyPr wrap="square">
              <a:spAutoFit/>
            </a:bodyPr>
            <a:lstStyle/>
            <a:p>
              <a:pPr>
                <a:spcBef>
                  <a:spcPct val="50000"/>
                </a:spcBef>
              </a:pPr>
              <a:r>
                <a:rPr kumimoji="1" lang="zh-CN" altLang="en-US" sz="2000" dirty="0">
                  <a:solidFill>
                    <a:srgbClr val="000000"/>
                  </a:solidFill>
                  <a:latin typeface="隶书" pitchFamily="49" charset="-122"/>
                  <a:ea typeface="隶书" pitchFamily="49" charset="-122"/>
                </a:rPr>
                <a:t>主观原因</a:t>
              </a:r>
            </a:p>
          </p:txBody>
        </p:sp>
        <p:sp>
          <p:nvSpPr>
            <p:cNvPr id="14415" name="Text Box 30"/>
            <p:cNvSpPr txBox="1">
              <a:spLocks noChangeArrowheads="1"/>
            </p:cNvSpPr>
            <p:nvPr/>
          </p:nvSpPr>
          <p:spPr bwMode="auto">
            <a:xfrm>
              <a:off x="3599" y="1827"/>
              <a:ext cx="530" cy="426"/>
            </a:xfrm>
            <a:prstGeom prst="rect">
              <a:avLst/>
            </a:prstGeom>
            <a:noFill/>
            <a:ln w="9525">
              <a:noFill/>
              <a:miter lim="800000"/>
              <a:headEnd/>
              <a:tailEnd/>
            </a:ln>
          </p:spPr>
          <p:txBody>
            <a:bodyPr>
              <a:spAutoFit/>
            </a:bodyPr>
            <a:lstStyle/>
            <a:p>
              <a:pPr>
                <a:spcBef>
                  <a:spcPct val="50000"/>
                </a:spcBef>
              </a:pPr>
              <a:r>
                <a:rPr kumimoji="1" lang="zh-CN" altLang="en-US" sz="2400" dirty="0">
                  <a:solidFill>
                    <a:srgbClr val="000000"/>
                  </a:solidFill>
                  <a:latin typeface="隶书" pitchFamily="49" charset="-122"/>
                  <a:ea typeface="隶书" pitchFamily="49" charset="-122"/>
                </a:rPr>
                <a:t>客观原因</a:t>
              </a:r>
            </a:p>
          </p:txBody>
        </p:sp>
        <p:sp>
          <p:nvSpPr>
            <p:cNvPr id="14416" name="Text Box 31"/>
            <p:cNvSpPr txBox="1">
              <a:spLocks noChangeArrowheads="1"/>
            </p:cNvSpPr>
            <p:nvPr/>
          </p:nvSpPr>
          <p:spPr bwMode="auto">
            <a:xfrm>
              <a:off x="1725" y="2485"/>
              <a:ext cx="1488" cy="238"/>
            </a:xfrm>
            <a:prstGeom prst="rect">
              <a:avLst/>
            </a:prstGeom>
            <a:noFill/>
            <a:ln w="9525">
              <a:noFill/>
              <a:miter lim="800000"/>
              <a:headEnd/>
              <a:tailEnd/>
            </a:ln>
          </p:spPr>
          <p:txBody>
            <a:bodyPr>
              <a:spAutoFit/>
            </a:bodyPr>
            <a:lstStyle/>
            <a:p>
              <a:pPr algn="ctr">
                <a:spcBef>
                  <a:spcPct val="50000"/>
                </a:spcBef>
              </a:pPr>
              <a:r>
                <a:rPr kumimoji="1" lang="en-US" altLang="zh-CN" sz="2400" dirty="0">
                  <a:solidFill>
                    <a:srgbClr val="000000"/>
                  </a:solidFill>
                  <a:latin typeface="隶书" pitchFamily="49" charset="-122"/>
                  <a:ea typeface="隶书" pitchFamily="49" charset="-122"/>
                </a:rPr>
                <a:t>XXX</a:t>
              </a:r>
              <a:r>
                <a:rPr kumimoji="1" lang="zh-CN" altLang="en-US" sz="2400" dirty="0">
                  <a:solidFill>
                    <a:srgbClr val="000000"/>
                  </a:solidFill>
                  <a:latin typeface="隶书" pitchFamily="49" charset="-122"/>
                  <a:ea typeface="隶书" pitchFamily="49" charset="-122"/>
                </a:rPr>
                <a:t>问题</a:t>
              </a:r>
            </a:p>
          </p:txBody>
        </p:sp>
        <p:sp>
          <p:nvSpPr>
            <p:cNvPr id="14417" name="Line 5"/>
            <p:cNvSpPr>
              <a:spLocks noChangeShapeType="1"/>
            </p:cNvSpPr>
            <p:nvPr/>
          </p:nvSpPr>
          <p:spPr bwMode="auto">
            <a:xfrm>
              <a:off x="2474" y="1914"/>
              <a:ext cx="336" cy="419"/>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18" name="Line 13"/>
            <p:cNvSpPr>
              <a:spLocks noChangeShapeType="1"/>
            </p:cNvSpPr>
            <p:nvPr/>
          </p:nvSpPr>
          <p:spPr bwMode="auto">
            <a:xfrm>
              <a:off x="2618" y="2066"/>
              <a:ext cx="480"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19" name="Line 15"/>
            <p:cNvSpPr>
              <a:spLocks noChangeShapeType="1"/>
            </p:cNvSpPr>
            <p:nvPr/>
          </p:nvSpPr>
          <p:spPr bwMode="auto">
            <a:xfrm>
              <a:off x="2138" y="1990"/>
              <a:ext cx="384"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0" name="Line 16"/>
            <p:cNvSpPr>
              <a:spLocks noChangeShapeType="1"/>
            </p:cNvSpPr>
            <p:nvPr/>
          </p:nvSpPr>
          <p:spPr bwMode="auto">
            <a:xfrm>
              <a:off x="2282" y="2218"/>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1" name="Text Box 24"/>
            <p:cNvSpPr txBox="1">
              <a:spLocks noChangeArrowheads="1"/>
            </p:cNvSpPr>
            <p:nvPr/>
          </p:nvSpPr>
          <p:spPr bwMode="auto">
            <a:xfrm>
              <a:off x="1849" y="1438"/>
              <a:ext cx="1249" cy="426"/>
            </a:xfrm>
            <a:prstGeom prst="rect">
              <a:avLst/>
            </a:prstGeom>
            <a:noFill/>
            <a:ln w="9525">
              <a:noFill/>
              <a:miter lim="800000"/>
              <a:headEnd/>
              <a:tailEnd/>
            </a:ln>
          </p:spPr>
          <p:txBody>
            <a:bodyPr wrap="square">
              <a:spAutoFit/>
            </a:bodyPr>
            <a:lstStyle/>
            <a:p>
              <a:pPr algn="ctr">
                <a:spcBef>
                  <a:spcPct val="50000"/>
                </a:spcBef>
              </a:pPr>
              <a:r>
                <a:rPr kumimoji="1" lang="zh-CN" altLang="en-US" sz="2400" dirty="0" smtClean="0">
                  <a:solidFill>
                    <a:srgbClr val="FF0000"/>
                  </a:solidFill>
                  <a:latin typeface="隶书" pitchFamily="49" charset="-122"/>
                  <a:ea typeface="隶书" pitchFamily="49" charset="-122"/>
                </a:rPr>
                <a:t>法（标准</a:t>
              </a:r>
              <a:r>
                <a:rPr kumimoji="1" lang="zh-CN" altLang="en-US" sz="2400" dirty="0">
                  <a:solidFill>
                    <a:srgbClr val="FF0000"/>
                  </a:solidFill>
                  <a:latin typeface="隶书" pitchFamily="49" charset="-122"/>
                  <a:ea typeface="隶书" pitchFamily="49" charset="-122"/>
                </a:rPr>
                <a:t>、</a:t>
              </a:r>
              <a:r>
                <a:rPr kumimoji="1" lang="zh-CN" altLang="en-US" sz="2400" dirty="0" smtClean="0">
                  <a:solidFill>
                    <a:srgbClr val="FF0000"/>
                  </a:solidFill>
                  <a:latin typeface="隶书" pitchFamily="49" charset="-122"/>
                  <a:ea typeface="隶书" pitchFamily="49" charset="-122"/>
                </a:rPr>
                <a:t>制度、政策）</a:t>
              </a:r>
              <a:endParaRPr kumimoji="1" lang="zh-CN" altLang="en-US" sz="2400" dirty="0">
                <a:solidFill>
                  <a:srgbClr val="FF0000"/>
                </a:solidFill>
                <a:latin typeface="隶书" pitchFamily="49" charset="-122"/>
                <a:ea typeface="隶书" pitchFamily="49" charset="-122"/>
              </a:endParaRPr>
            </a:p>
          </p:txBody>
        </p:sp>
        <p:sp>
          <p:nvSpPr>
            <p:cNvPr id="14422" name="Line 4"/>
            <p:cNvSpPr>
              <a:spLocks noChangeShapeType="1"/>
            </p:cNvSpPr>
            <p:nvPr/>
          </p:nvSpPr>
          <p:spPr bwMode="auto">
            <a:xfrm flipH="1">
              <a:off x="719" y="2840"/>
              <a:ext cx="288" cy="381"/>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3" name="Line 14"/>
            <p:cNvSpPr>
              <a:spLocks noChangeShapeType="1"/>
            </p:cNvSpPr>
            <p:nvPr/>
          </p:nvSpPr>
          <p:spPr bwMode="auto">
            <a:xfrm>
              <a:off x="911" y="2954"/>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4" name="Line 18"/>
            <p:cNvSpPr>
              <a:spLocks noChangeShapeType="1"/>
            </p:cNvSpPr>
            <p:nvPr/>
          </p:nvSpPr>
          <p:spPr bwMode="auto">
            <a:xfrm>
              <a:off x="767" y="3144"/>
              <a:ext cx="480"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5" name="Line 22"/>
            <p:cNvSpPr>
              <a:spLocks noChangeShapeType="1"/>
            </p:cNvSpPr>
            <p:nvPr/>
          </p:nvSpPr>
          <p:spPr bwMode="auto">
            <a:xfrm>
              <a:off x="431" y="3030"/>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6" name="Text Box 26"/>
            <p:cNvSpPr txBox="1">
              <a:spLocks noChangeArrowheads="1"/>
            </p:cNvSpPr>
            <p:nvPr/>
          </p:nvSpPr>
          <p:spPr bwMode="auto">
            <a:xfrm>
              <a:off x="1225" y="1625"/>
              <a:ext cx="671" cy="238"/>
            </a:xfrm>
            <a:prstGeom prst="rect">
              <a:avLst/>
            </a:prstGeom>
            <a:noFill/>
            <a:ln w="9525">
              <a:noFill/>
              <a:miter lim="800000"/>
              <a:headEnd/>
              <a:tailEnd/>
            </a:ln>
          </p:spPr>
          <p:txBody>
            <a:bodyPr>
              <a:spAutoFit/>
            </a:bodyPr>
            <a:lstStyle/>
            <a:p>
              <a:pPr algn="ctr">
                <a:spcBef>
                  <a:spcPct val="50000"/>
                </a:spcBef>
              </a:pPr>
              <a:r>
                <a:rPr kumimoji="1" lang="zh-CN" altLang="en-US" sz="2400" dirty="0">
                  <a:solidFill>
                    <a:srgbClr val="FF0000"/>
                  </a:solidFill>
                  <a:latin typeface="隶书" pitchFamily="49" charset="-122"/>
                  <a:ea typeface="隶书" pitchFamily="49" charset="-122"/>
                </a:rPr>
                <a:t>流程</a:t>
              </a:r>
            </a:p>
          </p:txBody>
        </p:sp>
        <p:sp>
          <p:nvSpPr>
            <p:cNvPr id="14427" name="Line 5"/>
            <p:cNvSpPr>
              <a:spLocks noChangeShapeType="1"/>
            </p:cNvSpPr>
            <p:nvPr/>
          </p:nvSpPr>
          <p:spPr bwMode="auto">
            <a:xfrm>
              <a:off x="3419" y="1914"/>
              <a:ext cx="336" cy="419"/>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8" name="Line 13"/>
            <p:cNvSpPr>
              <a:spLocks noChangeShapeType="1"/>
            </p:cNvSpPr>
            <p:nvPr/>
          </p:nvSpPr>
          <p:spPr bwMode="auto">
            <a:xfrm>
              <a:off x="3563" y="2066"/>
              <a:ext cx="480"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29" name="Line 15"/>
            <p:cNvSpPr>
              <a:spLocks noChangeShapeType="1"/>
            </p:cNvSpPr>
            <p:nvPr/>
          </p:nvSpPr>
          <p:spPr bwMode="auto">
            <a:xfrm>
              <a:off x="3083" y="1990"/>
              <a:ext cx="384"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30" name="Line 16"/>
            <p:cNvSpPr>
              <a:spLocks noChangeShapeType="1"/>
            </p:cNvSpPr>
            <p:nvPr/>
          </p:nvSpPr>
          <p:spPr bwMode="auto">
            <a:xfrm>
              <a:off x="3227" y="2218"/>
              <a:ext cx="432" cy="0"/>
            </a:xfrm>
            <a:prstGeom prst="line">
              <a:avLst/>
            </a:prstGeom>
            <a:noFill/>
            <a:ln w="9525">
              <a:solidFill>
                <a:schemeClr val="tx1"/>
              </a:solidFill>
              <a:round/>
              <a:headEnd/>
              <a:tailEnd/>
            </a:ln>
          </p:spPr>
          <p:txBody>
            <a:bodyPr/>
            <a:lstStyle/>
            <a:p>
              <a:endParaRPr lang="zh-CN" altLang="en-US">
                <a:solidFill>
                  <a:srgbClr val="000000"/>
                </a:solidFill>
              </a:endParaRPr>
            </a:p>
          </p:txBody>
        </p:sp>
        <p:sp>
          <p:nvSpPr>
            <p:cNvPr id="14431" name="Text Box 24"/>
            <p:cNvSpPr txBox="1">
              <a:spLocks noChangeArrowheads="1"/>
            </p:cNvSpPr>
            <p:nvPr/>
          </p:nvSpPr>
          <p:spPr bwMode="auto">
            <a:xfrm>
              <a:off x="2932" y="1571"/>
              <a:ext cx="996" cy="238"/>
            </a:xfrm>
            <a:prstGeom prst="rect">
              <a:avLst/>
            </a:prstGeom>
            <a:noFill/>
            <a:ln w="9525">
              <a:noFill/>
              <a:miter lim="800000"/>
              <a:headEnd/>
              <a:tailEnd/>
            </a:ln>
          </p:spPr>
          <p:txBody>
            <a:bodyPr>
              <a:spAutoFit/>
            </a:bodyPr>
            <a:lstStyle/>
            <a:p>
              <a:pPr algn="ctr">
                <a:spcBef>
                  <a:spcPct val="50000"/>
                </a:spcBef>
              </a:pPr>
              <a:r>
                <a:rPr kumimoji="1" lang="zh-CN" altLang="en-US" sz="2400" dirty="0">
                  <a:solidFill>
                    <a:srgbClr val="000099"/>
                  </a:solidFill>
                  <a:latin typeface="隶书" pitchFamily="49" charset="-122"/>
                  <a:ea typeface="隶书" pitchFamily="49" charset="-122"/>
                </a:rPr>
                <a:t>资源配置</a:t>
              </a:r>
            </a:p>
          </p:txBody>
        </p:sp>
      </p:grpSp>
      <p:sp>
        <p:nvSpPr>
          <p:cNvPr id="14341" name="Rectangle 3"/>
          <p:cNvSpPr>
            <a:spLocks noGrp="1" noChangeArrowheads="1"/>
          </p:cNvSpPr>
          <p:nvPr>
            <p:ph type="body" idx="1"/>
          </p:nvPr>
        </p:nvSpPr>
        <p:spPr>
          <a:xfrm>
            <a:off x="285720" y="6143644"/>
            <a:ext cx="8229600" cy="500066"/>
          </a:xfrm>
        </p:spPr>
        <p:txBody>
          <a:bodyPr/>
          <a:lstStyle/>
          <a:p>
            <a:pPr eaLnBrk="1" hangingPunct="1">
              <a:buFontTx/>
              <a:buNone/>
            </a:pPr>
            <a:r>
              <a:rPr lang="zh-CN" altLang="en-US" dirty="0" smtClean="0"/>
              <a:t>分析的目的：确定影响质量的关键因素。</a:t>
            </a:r>
          </a:p>
        </p:txBody>
      </p:sp>
      <p:sp>
        <p:nvSpPr>
          <p:cNvPr id="83" name="Text Box 30">
            <a:hlinkClick r:id="" action="ppaction://noaction"/>
          </p:cNvPr>
          <p:cNvSpPr txBox="1">
            <a:spLocks noChangeArrowheads="1"/>
          </p:cNvSpPr>
          <p:nvPr/>
        </p:nvSpPr>
        <p:spPr bwMode="auto">
          <a:xfrm>
            <a:off x="2643174" y="71414"/>
            <a:ext cx="6357982" cy="1615827"/>
          </a:xfrm>
          <a:prstGeom prst="rect">
            <a:avLst/>
          </a:prstGeom>
          <a:solidFill>
            <a:srgbClr val="FFFF66"/>
          </a:solidFill>
          <a:ln w="9525">
            <a:solidFill>
              <a:srgbClr val="FF0000"/>
            </a:solidFill>
            <a:miter lim="800000"/>
            <a:headEnd/>
            <a:tailEnd/>
          </a:ln>
          <a:effectLst/>
        </p:spPr>
        <p:txBody>
          <a:bodyPr wrap="square">
            <a:spAutoFit/>
          </a:bodyPr>
          <a:lstStyle/>
          <a:p>
            <a:pPr algn="ctr">
              <a:spcBef>
                <a:spcPct val="50000"/>
              </a:spcBef>
            </a:pPr>
            <a:r>
              <a:rPr lang="zh-CN" altLang="en-US" dirty="0" smtClean="0">
                <a:solidFill>
                  <a:srgbClr val="0000FF"/>
                </a:solidFill>
                <a:ea typeface="微软雅黑" pitchFamily="34" charset="-122"/>
              </a:rPr>
              <a:t>问题主因判断依据</a:t>
            </a:r>
            <a:endParaRPr lang="en-US" altLang="zh-CN" dirty="0" smtClean="0">
              <a:solidFill>
                <a:srgbClr val="0000FF"/>
              </a:solidFill>
              <a:ea typeface="微软雅黑" pitchFamily="34" charset="-122"/>
            </a:endParaRPr>
          </a:p>
          <a:p>
            <a:pPr algn="ctr">
              <a:spcBef>
                <a:spcPct val="50000"/>
              </a:spcBef>
            </a:pPr>
            <a:r>
              <a:rPr lang="zh-CN" altLang="en-US" dirty="0" smtClean="0">
                <a:solidFill>
                  <a:srgbClr val="0000FF"/>
                </a:solidFill>
                <a:ea typeface="微软雅黑" pitchFamily="34" charset="-122"/>
              </a:rPr>
              <a:t>影响或制约多数或产生相关问题的关键因素，重复发生问题的产生因素，对质量、成本、效率、效果、安全、职业健康、设备、进度等影响相对大的因素</a:t>
            </a:r>
            <a:endParaRPr lang="zh-CN" altLang="en-US" dirty="0">
              <a:solidFill>
                <a:srgbClr val="0000FF"/>
              </a:solidFill>
              <a:ea typeface="微软雅黑" pitchFamily="34" charset="-122"/>
            </a:endParaRPr>
          </a:p>
        </p:txBody>
      </p:sp>
    </p:spTree>
    <p:extLst>
      <p:ext uri="{BB962C8B-B14F-4D97-AF65-F5344CB8AC3E}">
        <p14:creationId xmlns:p14="http://schemas.microsoft.com/office/powerpoint/2010/main" val="2185528729"/>
      </p:ext>
    </p:extLst>
  </p:cSld>
  <p:clrMapOvr>
    <a:masterClrMapping/>
  </p:clrMapOvr>
  <p:transition spd="slow">
    <p:spli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主因</a:t>
            </a:r>
            <a:endParaRPr lang="zh-CN" altLang="en-US" dirty="0"/>
          </a:p>
        </p:txBody>
      </p:sp>
      <p:sp>
        <p:nvSpPr>
          <p:cNvPr id="3" name="内容占位符 2"/>
          <p:cNvSpPr>
            <a:spLocks noGrp="1"/>
          </p:cNvSpPr>
          <p:nvPr>
            <p:ph idx="1"/>
          </p:nvPr>
        </p:nvSpPr>
        <p:spPr/>
        <p:txBody>
          <a:bodyPr/>
          <a:lstStyle/>
          <a:p>
            <a:endParaRPr lang="zh-CN" altLang="en-US"/>
          </a:p>
        </p:txBody>
      </p:sp>
      <p:pic>
        <p:nvPicPr>
          <p:cNvPr id="3026946" name="Picture 2" descr="C:\Documents and Settings\CF\My Documents\My Pictures\2010012717231781.jpg">
            <a:hlinkClick r:id="rId2" action="ppaction://hlinksldjump"/>
          </p:cNvPr>
          <p:cNvPicPr>
            <a:picLocks noChangeAspect="1" noChangeArrowheads="1"/>
          </p:cNvPicPr>
          <p:nvPr/>
        </p:nvPicPr>
        <p:blipFill>
          <a:blip r:embed="rId3"/>
          <a:srcRect/>
          <a:stretch>
            <a:fillRect/>
          </a:stretch>
        </p:blipFill>
        <p:spPr bwMode="auto">
          <a:xfrm>
            <a:off x="0" y="1357298"/>
            <a:ext cx="9144000" cy="5072097"/>
          </a:xfrm>
          <a:prstGeom prst="rect">
            <a:avLst/>
          </a:prstGeom>
          <a:noFill/>
        </p:spPr>
      </p:pic>
    </p:spTree>
    <p:extLst>
      <p:ext uri="{BB962C8B-B14F-4D97-AF65-F5344CB8AC3E}">
        <p14:creationId xmlns:p14="http://schemas.microsoft.com/office/powerpoint/2010/main" val="2086037200"/>
      </p:ext>
    </p:extLst>
  </p:cSld>
  <p:clrMapOvr>
    <a:masterClrMapping/>
  </p:clrMapOvr>
  <p:transition spd="slow">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6"/>
          <p:cNvPicPr>
            <a:picLocks noChangeArrowheads="1"/>
          </p:cNvPicPr>
          <p:nvPr/>
        </p:nvPicPr>
        <p:blipFill>
          <a:blip r:embed="rId2">
            <a:lum bright="6000"/>
          </a:blip>
          <a:srcRect/>
          <a:stretch>
            <a:fillRect/>
          </a:stretch>
        </p:blipFill>
        <p:spPr bwMode="auto">
          <a:xfrm>
            <a:off x="5357819" y="2500306"/>
            <a:ext cx="3786182" cy="3990988"/>
          </a:xfrm>
          <a:prstGeom prst="rect">
            <a:avLst/>
          </a:prstGeom>
          <a:noFill/>
          <a:ln w="12700">
            <a:noFill/>
            <a:miter lim="800000"/>
            <a:headEnd/>
            <a:tailEnd/>
          </a:ln>
          <a:effectLst/>
        </p:spPr>
      </p:pic>
      <p:sp>
        <p:nvSpPr>
          <p:cNvPr id="2" name="标题 1"/>
          <p:cNvSpPr>
            <a:spLocks noGrp="1"/>
          </p:cNvSpPr>
          <p:nvPr>
            <p:ph type="title"/>
          </p:nvPr>
        </p:nvSpPr>
        <p:spPr/>
        <p:txBody>
          <a:bodyPr/>
          <a:lstStyle/>
          <a:p>
            <a:r>
              <a:rPr lang="zh-CN" altLang="en-US" dirty="0" smtClean="0"/>
              <a:t>定置设计</a:t>
            </a:r>
            <a:endParaRPr lang="zh-CN" altLang="en-US" dirty="0"/>
          </a:p>
        </p:txBody>
      </p:sp>
      <p:sp>
        <p:nvSpPr>
          <p:cNvPr id="3" name="内容占位符 2"/>
          <p:cNvSpPr>
            <a:spLocks noGrp="1"/>
          </p:cNvSpPr>
          <p:nvPr>
            <p:ph idx="1"/>
          </p:nvPr>
        </p:nvSpPr>
        <p:spPr/>
        <p:txBody>
          <a:bodyPr/>
          <a:lstStyle/>
          <a:p>
            <a:r>
              <a:rPr lang="zh-CN" altLang="en-US" dirty="0" smtClean="0"/>
              <a:t>根据安全、职业健康的相关规定，结合</a:t>
            </a:r>
            <a:r>
              <a:rPr lang="en-US" altLang="zh-CN" dirty="0" smtClean="0"/>
              <a:t>5S</a:t>
            </a:r>
            <a:r>
              <a:rPr lang="zh-CN" altLang="en-US" dirty="0" smtClean="0"/>
              <a:t>、定置管理等相关知识，对竞赛场所中所安排的全部物品，设计场地。</a:t>
            </a:r>
          </a:p>
          <a:p>
            <a:endParaRPr lang="zh-CN" altLang="en-US" dirty="0"/>
          </a:p>
        </p:txBody>
      </p:sp>
    </p:spTree>
    <p:extLst>
      <p:ext uri="{BB962C8B-B14F-4D97-AF65-F5344CB8AC3E}">
        <p14:creationId xmlns:p14="http://schemas.microsoft.com/office/powerpoint/2010/main" val="3329526018"/>
      </p:ext>
    </p:extLst>
  </p:cSld>
  <p:clrMapOvr>
    <a:masterClrMapping/>
  </p:clrMapOvr>
  <p:transition spd="slow">
    <p:spli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4337762" y="1327461"/>
            <a:ext cx="4554718" cy="28216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r>
              <a:rPr lang="zh-CN" altLang="en-US" dirty="0" smtClean="0">
                <a:solidFill>
                  <a:srgbClr val="FF0000"/>
                </a:solidFill>
                <a:latin typeface="华文中宋" panose="02010600040101010101" pitchFamily="2" charset="-122"/>
                <a:ea typeface="华文中宋" panose="02010600040101010101" pitchFamily="2" charset="-122"/>
              </a:rPr>
              <a:t>整顿</a:t>
            </a:r>
            <a:endParaRPr lang="zh-CN" altLang="en-US" dirty="0">
              <a:solidFill>
                <a:srgbClr val="FF0000"/>
              </a:solidFill>
              <a:latin typeface="华文中宋" panose="02010600040101010101" pitchFamily="2" charset="-122"/>
              <a:ea typeface="华文中宋" panose="02010600040101010101" pitchFamily="2" charset="-122"/>
            </a:endParaRPr>
          </a:p>
        </p:txBody>
      </p:sp>
      <p:sp>
        <p:nvSpPr>
          <p:cNvPr id="65" name="矩形 64"/>
          <p:cNvSpPr/>
          <p:nvPr/>
        </p:nvSpPr>
        <p:spPr>
          <a:xfrm>
            <a:off x="0" y="2708919"/>
            <a:ext cx="3131840" cy="2681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5S</a:t>
            </a:r>
            <a:r>
              <a:rPr lang="zh-CN" altLang="en-US" dirty="0" smtClean="0"/>
              <a:t>管理</a:t>
            </a:r>
            <a:r>
              <a:rPr lang="en-US" altLang="zh-CN" dirty="0" smtClean="0"/>
              <a:t>——</a:t>
            </a:r>
            <a:r>
              <a:rPr lang="zh-CN" altLang="en-US" dirty="0" smtClean="0"/>
              <a:t>物品放置与管理的学问</a:t>
            </a:r>
            <a:endParaRPr lang="zh-CN" altLang="en-US" dirty="0"/>
          </a:p>
        </p:txBody>
      </p:sp>
      <p:sp>
        <p:nvSpPr>
          <p:cNvPr id="29" name="圆角矩形 28"/>
          <p:cNvSpPr/>
          <p:nvPr/>
        </p:nvSpPr>
        <p:spPr>
          <a:xfrm>
            <a:off x="0" y="3738264"/>
            <a:ext cx="611560"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中宋" panose="02010600040101010101" pitchFamily="2" charset="-122"/>
                <a:ea typeface="华文中宋" panose="02010600040101010101" pitchFamily="2" charset="-122"/>
              </a:rPr>
              <a:t>物品</a:t>
            </a:r>
          </a:p>
        </p:txBody>
      </p:sp>
      <p:sp>
        <p:nvSpPr>
          <p:cNvPr id="30" name="圆角矩形 29"/>
          <p:cNvSpPr/>
          <p:nvPr/>
        </p:nvSpPr>
        <p:spPr>
          <a:xfrm>
            <a:off x="871135" y="2996952"/>
            <a:ext cx="1224136"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没用碍事，用时</a:t>
            </a:r>
            <a:r>
              <a:rPr lang="zh-CN" altLang="en-US" sz="1200" dirty="0">
                <a:solidFill>
                  <a:schemeClr val="tx1"/>
                </a:solidFill>
                <a:latin typeface="华文中宋" panose="02010600040101010101" pitchFamily="2" charset="-122"/>
                <a:ea typeface="华文中宋" panose="02010600040101010101" pitchFamily="2" charset="-122"/>
              </a:rPr>
              <a:t>找不到</a:t>
            </a:r>
            <a:endParaRPr lang="en-US" altLang="zh-CN" sz="1200" dirty="0">
              <a:solidFill>
                <a:schemeClr val="tx1"/>
              </a:solidFill>
              <a:latin typeface="华文中宋" panose="02010600040101010101" pitchFamily="2" charset="-122"/>
              <a:ea typeface="华文中宋" panose="02010600040101010101" pitchFamily="2" charset="-122"/>
            </a:endParaRPr>
          </a:p>
        </p:txBody>
      </p:sp>
      <p:sp>
        <p:nvSpPr>
          <p:cNvPr id="31" name="圆角矩形 30"/>
          <p:cNvSpPr/>
          <p:nvPr/>
        </p:nvSpPr>
        <p:spPr>
          <a:xfrm>
            <a:off x="2272423" y="2996952"/>
            <a:ext cx="787409"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继续采购</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32" name="圆角矩形 31"/>
          <p:cNvSpPr/>
          <p:nvPr/>
        </p:nvSpPr>
        <p:spPr>
          <a:xfrm>
            <a:off x="871135" y="3738264"/>
            <a:ext cx="1224136"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数量太多，过期</a:t>
            </a:r>
            <a:endParaRPr lang="en-US" altLang="zh-CN" sz="1200" dirty="0">
              <a:solidFill>
                <a:schemeClr val="tx1"/>
              </a:solidFill>
              <a:latin typeface="华文中宋" panose="02010600040101010101" pitchFamily="2" charset="-122"/>
              <a:ea typeface="华文中宋" panose="02010600040101010101" pitchFamily="2" charset="-122"/>
            </a:endParaRPr>
          </a:p>
        </p:txBody>
      </p:sp>
      <p:sp>
        <p:nvSpPr>
          <p:cNvPr id="33" name="圆角矩形 32"/>
          <p:cNvSpPr/>
          <p:nvPr/>
        </p:nvSpPr>
        <p:spPr>
          <a:xfrm>
            <a:off x="871135" y="4507207"/>
            <a:ext cx="1224136"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数量太少，不够用</a:t>
            </a:r>
            <a:endParaRPr lang="en-US" altLang="zh-CN" sz="1200" dirty="0">
              <a:solidFill>
                <a:schemeClr val="tx1"/>
              </a:solidFill>
              <a:latin typeface="华文中宋" panose="02010600040101010101" pitchFamily="2" charset="-122"/>
              <a:ea typeface="华文中宋" panose="02010600040101010101" pitchFamily="2" charset="-122"/>
            </a:endParaRPr>
          </a:p>
        </p:txBody>
      </p:sp>
      <p:sp>
        <p:nvSpPr>
          <p:cNvPr id="35" name="圆角矩形 34"/>
          <p:cNvSpPr/>
          <p:nvPr/>
        </p:nvSpPr>
        <p:spPr>
          <a:xfrm>
            <a:off x="2272423" y="4507207"/>
            <a:ext cx="787409"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紧急采购</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39" name="圆角矩形 38"/>
          <p:cNvSpPr/>
          <p:nvPr/>
        </p:nvSpPr>
        <p:spPr>
          <a:xfrm>
            <a:off x="5539514" y="1438609"/>
            <a:ext cx="3208950" cy="3441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放哪里（定置，消灭空间浪费）</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42" name="圆角矩形 41"/>
          <p:cNvSpPr/>
          <p:nvPr/>
        </p:nvSpPr>
        <p:spPr>
          <a:xfrm>
            <a:off x="5539514" y="1849889"/>
            <a:ext cx="3208950" cy="3575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放多少（成本，消灭过期等浪费）</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43" name="圆角矩形 42"/>
          <p:cNvSpPr/>
          <p:nvPr/>
        </p:nvSpPr>
        <p:spPr>
          <a:xfrm>
            <a:off x="5539514" y="2279415"/>
            <a:ext cx="3208950" cy="3275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怎么放（放置方法、放置环境与条件）</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44" name="圆角矩形 43"/>
          <p:cNvSpPr/>
          <p:nvPr/>
        </p:nvSpPr>
        <p:spPr>
          <a:xfrm>
            <a:off x="5539514" y="2733015"/>
            <a:ext cx="3208950" cy="3173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怎么好找（看板</a:t>
            </a:r>
            <a:r>
              <a:rPr lang="zh-CN" altLang="en-US" sz="1200" dirty="0">
                <a:solidFill>
                  <a:srgbClr val="000000"/>
                </a:solidFill>
                <a:latin typeface="华文中宋" panose="02010600040101010101" pitchFamily="2" charset="-122"/>
                <a:ea typeface="华文中宋" panose="02010600040101010101" pitchFamily="2" charset="-122"/>
              </a:rPr>
              <a:t>，消灭时间浪费</a:t>
            </a:r>
            <a:r>
              <a:rPr lang="zh-CN" altLang="en-US" sz="1200" dirty="0" smtClean="0">
                <a:solidFill>
                  <a:schemeClr val="tx1"/>
                </a:solidFill>
                <a:latin typeface="华文中宋" panose="02010600040101010101" pitchFamily="2" charset="-122"/>
                <a:ea typeface="华文中宋" panose="02010600040101010101" pitchFamily="2" charset="-122"/>
              </a:rPr>
              <a:t>）</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45" name="圆角矩形 44"/>
          <p:cNvSpPr/>
          <p:nvPr/>
        </p:nvSpPr>
        <p:spPr>
          <a:xfrm>
            <a:off x="4409770" y="4713802"/>
            <a:ext cx="787409"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怎么管</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46" name="圆角矩形 45"/>
          <p:cNvSpPr/>
          <p:nvPr/>
        </p:nvSpPr>
        <p:spPr>
          <a:xfrm>
            <a:off x="5310605" y="4713802"/>
            <a:ext cx="1493643"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0000"/>
                </a:solidFill>
                <a:latin typeface="华文中宋" panose="02010600040101010101" pitchFamily="2" charset="-122"/>
                <a:ea typeface="华文中宋" panose="02010600040101010101" pitchFamily="2" charset="-122"/>
              </a:rPr>
              <a:t>清扫</a:t>
            </a:r>
            <a:endParaRPr lang="en-US" altLang="zh-CN" sz="1200" dirty="0">
              <a:solidFill>
                <a:srgbClr val="FF0000"/>
              </a:solidFill>
              <a:latin typeface="华文中宋" panose="02010600040101010101" pitchFamily="2" charset="-122"/>
              <a:ea typeface="华文中宋" panose="02010600040101010101" pitchFamily="2" charset="-122"/>
            </a:endParaRPr>
          </a:p>
          <a:p>
            <a:pPr algn="ctr"/>
            <a:r>
              <a:rPr lang="zh-CN" altLang="en-US" sz="1200" dirty="0">
                <a:solidFill>
                  <a:srgbClr val="FF0000"/>
                </a:solidFill>
                <a:latin typeface="华文中宋" panose="02010600040101010101" pitchFamily="2" charset="-122"/>
                <a:ea typeface="华文中宋" panose="02010600040101010101" pitchFamily="2" charset="-122"/>
              </a:rPr>
              <a:t>（点检、发现问题）</a:t>
            </a:r>
            <a:endParaRPr lang="en-US" altLang="zh-CN" sz="1200" dirty="0">
              <a:solidFill>
                <a:srgbClr val="FF0000"/>
              </a:solidFill>
              <a:latin typeface="华文中宋" panose="02010600040101010101" pitchFamily="2" charset="-122"/>
              <a:ea typeface="华文中宋" panose="02010600040101010101" pitchFamily="2" charset="-122"/>
            </a:endParaRPr>
          </a:p>
        </p:txBody>
      </p:sp>
      <p:sp>
        <p:nvSpPr>
          <p:cNvPr id="47" name="圆角矩形 46"/>
          <p:cNvSpPr/>
          <p:nvPr/>
        </p:nvSpPr>
        <p:spPr>
          <a:xfrm>
            <a:off x="5539514" y="3157615"/>
            <a:ext cx="3208950" cy="3459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中宋" panose="02010600040101010101" pitchFamily="2" charset="-122"/>
                <a:ea typeface="华文中宋" panose="02010600040101010101" pitchFamily="2" charset="-122"/>
              </a:rPr>
              <a:t>怎么</a:t>
            </a:r>
            <a:r>
              <a:rPr lang="zh-CN" altLang="en-US" sz="1200" dirty="0" smtClean="0">
                <a:solidFill>
                  <a:schemeClr val="tx1"/>
                </a:solidFill>
                <a:latin typeface="华文中宋" panose="02010600040101010101" pitchFamily="2" charset="-122"/>
                <a:ea typeface="华文中宋" panose="02010600040101010101" pitchFamily="2" charset="-122"/>
              </a:rPr>
              <a:t>快速取用（效率，消灭人工浪费）</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48" name="圆角矩形 47"/>
          <p:cNvSpPr/>
          <p:nvPr/>
        </p:nvSpPr>
        <p:spPr>
          <a:xfrm>
            <a:off x="5539514" y="3645024"/>
            <a:ext cx="3208950" cy="3407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怎么安全（物品安全、堆放安全、互相安全）</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sp>
        <p:nvSpPr>
          <p:cNvPr id="50" name="圆角矩形 49"/>
          <p:cNvSpPr/>
          <p:nvPr/>
        </p:nvSpPr>
        <p:spPr>
          <a:xfrm>
            <a:off x="6948264" y="4713802"/>
            <a:ext cx="1363650" cy="5704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latin typeface="华文中宋" panose="02010600040101010101" pitchFamily="2" charset="-122"/>
                <a:ea typeface="华文中宋" panose="02010600040101010101" pitchFamily="2" charset="-122"/>
              </a:rPr>
              <a:t>清洁（</a:t>
            </a:r>
            <a:r>
              <a:rPr lang="zh-CN" altLang="en-US" sz="1200" dirty="0">
                <a:solidFill>
                  <a:srgbClr val="FF0000"/>
                </a:solidFill>
                <a:latin typeface="华文中宋" panose="02010600040101010101" pitchFamily="2" charset="-122"/>
                <a:ea typeface="华文中宋" panose="02010600040101010101" pitchFamily="2" charset="-122"/>
              </a:rPr>
              <a:t>找源，寻找原因）</a:t>
            </a:r>
            <a:endParaRPr lang="en-US" altLang="zh-CN" sz="1200" dirty="0">
              <a:solidFill>
                <a:srgbClr val="FF0000"/>
              </a:solidFill>
              <a:latin typeface="华文中宋" panose="02010600040101010101" pitchFamily="2" charset="-122"/>
              <a:ea typeface="华文中宋" panose="02010600040101010101" pitchFamily="2" charset="-122"/>
            </a:endParaRPr>
          </a:p>
        </p:txBody>
      </p:sp>
      <p:sp>
        <p:nvSpPr>
          <p:cNvPr id="51" name="圆角矩形 50"/>
          <p:cNvSpPr/>
          <p:nvPr/>
        </p:nvSpPr>
        <p:spPr>
          <a:xfrm>
            <a:off x="8422496" y="4724055"/>
            <a:ext cx="721504"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0000"/>
                </a:solidFill>
                <a:latin typeface="华文中宋" panose="02010600040101010101" pitchFamily="2" charset="-122"/>
                <a:ea typeface="华文中宋" panose="02010600040101010101" pitchFamily="2" charset="-122"/>
              </a:rPr>
              <a:t>人员素质</a:t>
            </a:r>
            <a:endParaRPr lang="en-US" altLang="zh-CN" sz="1200" dirty="0">
              <a:solidFill>
                <a:srgbClr val="FF0000"/>
              </a:solidFill>
              <a:latin typeface="华文中宋" panose="02010600040101010101" pitchFamily="2" charset="-122"/>
              <a:ea typeface="华文中宋" panose="02010600040101010101" pitchFamily="2" charset="-122"/>
            </a:endParaRPr>
          </a:p>
        </p:txBody>
      </p:sp>
      <p:cxnSp>
        <p:nvCxnSpPr>
          <p:cNvPr id="53" name="肘形连接符 52"/>
          <p:cNvCxnSpPr>
            <a:stCxn id="29" idx="3"/>
            <a:endCxn id="30" idx="1"/>
          </p:cNvCxnSpPr>
          <p:nvPr/>
        </p:nvCxnSpPr>
        <p:spPr>
          <a:xfrm flipV="1">
            <a:off x="611560" y="3277059"/>
            <a:ext cx="259575" cy="741312"/>
          </a:xfrm>
          <a:prstGeom prst="bentConnector3">
            <a:avLst/>
          </a:prstGeom>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56" name="肘形连接符 55"/>
          <p:cNvCxnSpPr>
            <a:stCxn id="29" idx="3"/>
            <a:endCxn id="33" idx="1"/>
          </p:cNvCxnSpPr>
          <p:nvPr/>
        </p:nvCxnSpPr>
        <p:spPr>
          <a:xfrm>
            <a:off x="611560" y="4018371"/>
            <a:ext cx="259575" cy="768943"/>
          </a:xfrm>
          <a:prstGeom prst="bentConnector3">
            <a:avLst/>
          </a:prstGeom>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58" name="直接连接符 57"/>
          <p:cNvCxnSpPr>
            <a:stCxn id="29" idx="3"/>
            <a:endCxn id="32" idx="1"/>
          </p:cNvCxnSpPr>
          <p:nvPr/>
        </p:nvCxnSpPr>
        <p:spPr>
          <a:xfrm>
            <a:off x="611560" y="4018371"/>
            <a:ext cx="259575" cy="0"/>
          </a:xfrm>
          <a:prstGeom prst="line">
            <a:avLst/>
          </a:prstGeom>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61" name="直接连接符 60"/>
          <p:cNvCxnSpPr>
            <a:stCxn id="30" idx="3"/>
            <a:endCxn id="31" idx="1"/>
          </p:cNvCxnSpPr>
          <p:nvPr/>
        </p:nvCxnSpPr>
        <p:spPr>
          <a:xfrm>
            <a:off x="2095271" y="3277059"/>
            <a:ext cx="177152" cy="0"/>
          </a:xfrm>
          <a:prstGeom prst="line">
            <a:avLst/>
          </a:prstGeom>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63" name="直接连接符 62"/>
          <p:cNvCxnSpPr>
            <a:stCxn id="33" idx="3"/>
            <a:endCxn id="35" idx="1"/>
          </p:cNvCxnSpPr>
          <p:nvPr/>
        </p:nvCxnSpPr>
        <p:spPr>
          <a:xfrm>
            <a:off x="2095271" y="4787314"/>
            <a:ext cx="177152" cy="0"/>
          </a:xfrm>
          <a:prstGeom prst="line">
            <a:avLst/>
          </a:prstGeom>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grpSp>
        <p:nvGrpSpPr>
          <p:cNvPr id="5" name="组合 4"/>
          <p:cNvGrpSpPr/>
          <p:nvPr/>
        </p:nvGrpSpPr>
        <p:grpSpPr>
          <a:xfrm>
            <a:off x="3131840" y="3727135"/>
            <a:ext cx="943146" cy="560214"/>
            <a:chOff x="3131840" y="3727135"/>
            <a:chExt cx="943146" cy="560214"/>
          </a:xfrm>
        </p:grpSpPr>
        <p:sp>
          <p:nvSpPr>
            <p:cNvPr id="34" name="圆角矩形 33"/>
            <p:cNvSpPr/>
            <p:nvPr/>
          </p:nvSpPr>
          <p:spPr>
            <a:xfrm>
              <a:off x="3419872" y="3727135"/>
              <a:ext cx="655114"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华文中宋" panose="02010600040101010101" pitchFamily="2" charset="-122"/>
                  <a:ea typeface="华文中宋" panose="02010600040101010101" pitchFamily="2" charset="-122"/>
                </a:rPr>
                <a:t>整理</a:t>
              </a:r>
              <a:endParaRPr lang="zh-CN" altLang="en-US" sz="1600" dirty="0">
                <a:solidFill>
                  <a:srgbClr val="FF0000"/>
                </a:solidFill>
                <a:latin typeface="华文中宋" panose="02010600040101010101" pitchFamily="2" charset="-122"/>
                <a:ea typeface="华文中宋" panose="02010600040101010101" pitchFamily="2" charset="-122"/>
              </a:endParaRPr>
            </a:p>
          </p:txBody>
        </p:sp>
        <p:sp>
          <p:nvSpPr>
            <p:cNvPr id="64" name="右箭头 63"/>
            <p:cNvSpPr/>
            <p:nvPr/>
          </p:nvSpPr>
          <p:spPr>
            <a:xfrm>
              <a:off x="3131840" y="3861048"/>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419873" y="2796778"/>
            <a:ext cx="655114" cy="930357"/>
            <a:chOff x="3419873" y="2796778"/>
            <a:chExt cx="655114" cy="930357"/>
          </a:xfrm>
        </p:grpSpPr>
        <p:sp>
          <p:nvSpPr>
            <p:cNvPr id="36" name="圆角矩形 35"/>
            <p:cNvSpPr/>
            <p:nvPr/>
          </p:nvSpPr>
          <p:spPr>
            <a:xfrm>
              <a:off x="3419873" y="2796778"/>
              <a:ext cx="655114"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有用</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cxnSp>
          <p:nvCxnSpPr>
            <p:cNvPr id="68" name="直接连接符 67"/>
            <p:cNvCxnSpPr>
              <a:stCxn id="36" idx="2"/>
              <a:endCxn id="34" idx="0"/>
            </p:cNvCxnSpPr>
            <p:nvPr/>
          </p:nvCxnSpPr>
          <p:spPr>
            <a:xfrm flipH="1">
              <a:off x="3747429" y="3356992"/>
              <a:ext cx="1" cy="370143"/>
            </a:xfrm>
            <a:prstGeom prst="line">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419872" y="4287349"/>
            <a:ext cx="2016224" cy="2158650"/>
            <a:chOff x="3419872" y="4287349"/>
            <a:chExt cx="2016224" cy="2158650"/>
          </a:xfrm>
        </p:grpSpPr>
        <p:grpSp>
          <p:nvGrpSpPr>
            <p:cNvPr id="16" name="组合 15"/>
            <p:cNvGrpSpPr/>
            <p:nvPr/>
          </p:nvGrpSpPr>
          <p:grpSpPr>
            <a:xfrm>
              <a:off x="4211960" y="5389976"/>
              <a:ext cx="1224136" cy="1056023"/>
              <a:chOff x="228600" y="1741488"/>
              <a:chExt cx="4975227" cy="5116512"/>
            </a:xfrm>
          </p:grpSpPr>
          <p:grpSp>
            <p:nvGrpSpPr>
              <p:cNvPr id="17" name="Group 3"/>
              <p:cNvGrpSpPr>
                <a:grpSpLocks/>
              </p:cNvGrpSpPr>
              <p:nvPr/>
            </p:nvGrpSpPr>
            <p:grpSpPr bwMode="auto">
              <a:xfrm>
                <a:off x="228600" y="1741488"/>
                <a:ext cx="4500563" cy="5116512"/>
                <a:chOff x="144" y="2324"/>
                <a:chExt cx="1495" cy="1479"/>
              </a:xfrm>
            </p:grpSpPr>
            <p:grpSp>
              <p:nvGrpSpPr>
                <p:cNvPr id="19" name="Group 4"/>
                <p:cNvGrpSpPr>
                  <a:grpSpLocks/>
                </p:cNvGrpSpPr>
                <p:nvPr/>
              </p:nvGrpSpPr>
              <p:grpSpPr bwMode="auto">
                <a:xfrm>
                  <a:off x="1044" y="2324"/>
                  <a:ext cx="595" cy="908"/>
                  <a:chOff x="1044" y="2324"/>
                  <a:chExt cx="595" cy="908"/>
                </a:xfrm>
              </p:grpSpPr>
              <p:sp>
                <p:nvSpPr>
                  <p:cNvPr id="27" name="Freeform 5"/>
                  <p:cNvSpPr>
                    <a:spLocks/>
                  </p:cNvSpPr>
                  <p:nvPr/>
                </p:nvSpPr>
                <p:spPr bwMode="auto">
                  <a:xfrm>
                    <a:off x="1044" y="2324"/>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28" name="Freeform 6"/>
                  <p:cNvSpPr>
                    <a:spLocks/>
                  </p:cNvSpPr>
                  <p:nvPr/>
                </p:nvSpPr>
                <p:spPr bwMode="auto">
                  <a:xfrm>
                    <a:off x="1077" y="2830"/>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grpSp>
              <p:nvGrpSpPr>
                <p:cNvPr id="20" name="Group 7"/>
                <p:cNvGrpSpPr>
                  <a:grpSpLocks/>
                </p:cNvGrpSpPr>
                <p:nvPr/>
              </p:nvGrpSpPr>
              <p:grpSpPr bwMode="auto">
                <a:xfrm>
                  <a:off x="144" y="2692"/>
                  <a:ext cx="1158" cy="1111"/>
                  <a:chOff x="144" y="2692"/>
                  <a:chExt cx="1158" cy="1111"/>
                </a:xfrm>
              </p:grpSpPr>
              <p:sp>
                <p:nvSpPr>
                  <p:cNvPr id="21" name="Freeform 8"/>
                  <p:cNvSpPr>
                    <a:spLocks/>
                  </p:cNvSpPr>
                  <p:nvPr/>
                </p:nvSpPr>
                <p:spPr bwMode="auto">
                  <a:xfrm>
                    <a:off x="533" y="2692"/>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22" name="Freeform 9"/>
                  <p:cNvSpPr>
                    <a:spLocks/>
                  </p:cNvSpPr>
                  <p:nvPr/>
                </p:nvSpPr>
                <p:spPr bwMode="auto">
                  <a:xfrm>
                    <a:off x="626" y="2967"/>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23" name="Freeform 10"/>
                  <p:cNvSpPr>
                    <a:spLocks/>
                  </p:cNvSpPr>
                  <p:nvPr/>
                </p:nvSpPr>
                <p:spPr bwMode="auto">
                  <a:xfrm>
                    <a:off x="144" y="2896"/>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24" name="Freeform 11"/>
                  <p:cNvSpPr>
                    <a:spLocks/>
                  </p:cNvSpPr>
                  <p:nvPr/>
                </p:nvSpPr>
                <p:spPr bwMode="auto">
                  <a:xfrm>
                    <a:off x="724" y="2944"/>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25" name="Freeform 12"/>
                  <p:cNvSpPr>
                    <a:spLocks/>
                  </p:cNvSpPr>
                  <p:nvPr/>
                </p:nvSpPr>
                <p:spPr bwMode="auto">
                  <a:xfrm>
                    <a:off x="459" y="3295"/>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26" name="Freeform 13"/>
                  <p:cNvSpPr>
                    <a:spLocks/>
                  </p:cNvSpPr>
                  <p:nvPr/>
                </p:nvSpPr>
                <p:spPr bwMode="auto">
                  <a:xfrm>
                    <a:off x="703" y="3320"/>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grpSp>
          <p:sp>
            <p:nvSpPr>
              <p:cNvPr id="18" name="Rectangle 14"/>
              <p:cNvSpPr>
                <a:spLocks noChangeArrowheads="1"/>
              </p:cNvSpPr>
              <p:nvPr/>
            </p:nvSpPr>
            <p:spPr bwMode="auto">
              <a:xfrm>
                <a:off x="3109913" y="2141538"/>
                <a:ext cx="2093914" cy="121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800" b="0" i="0" u="none" strike="noStrike" kern="0" cap="none" spc="0" normalizeH="0" baseline="0" noProof="0" dirty="0" smtClean="0">
                    <a:ln>
                      <a:noFill/>
                    </a:ln>
                    <a:solidFill>
                      <a:srgbClr val="FFFFCC"/>
                    </a:solidFill>
                    <a:effectLst/>
                    <a:uLnTx/>
                    <a:uFillTx/>
                    <a:latin typeface="黑体" panose="02010609060101010101" pitchFamily="49" charset="-122"/>
                    <a:ea typeface="黑体" panose="02010609060101010101" pitchFamily="49" charset="-122"/>
                  </a:rPr>
                  <a:t>红牌</a:t>
                </a:r>
              </a:p>
            </p:txBody>
          </p:sp>
        </p:grpSp>
        <p:sp>
          <p:nvSpPr>
            <p:cNvPr id="37" name="圆角矩形 36"/>
            <p:cNvSpPr/>
            <p:nvPr/>
          </p:nvSpPr>
          <p:spPr>
            <a:xfrm>
              <a:off x="3419872" y="5882783"/>
              <a:ext cx="655114"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没用</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cxnSp>
          <p:nvCxnSpPr>
            <p:cNvPr id="70" name="直接连接符 69"/>
            <p:cNvCxnSpPr>
              <a:stCxn id="34" idx="2"/>
              <a:endCxn id="37" idx="0"/>
            </p:cNvCxnSpPr>
            <p:nvPr/>
          </p:nvCxnSpPr>
          <p:spPr>
            <a:xfrm>
              <a:off x="3747429" y="4287349"/>
              <a:ext cx="0" cy="1595434"/>
            </a:xfrm>
            <a:prstGeom prst="line">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4074987" y="2428812"/>
            <a:ext cx="1122191" cy="648073"/>
            <a:chOff x="4074987" y="2428812"/>
            <a:chExt cx="1122191" cy="648073"/>
          </a:xfrm>
        </p:grpSpPr>
        <p:sp>
          <p:nvSpPr>
            <p:cNvPr id="38" name="圆角矩形 37"/>
            <p:cNvSpPr/>
            <p:nvPr/>
          </p:nvSpPr>
          <p:spPr>
            <a:xfrm>
              <a:off x="4409769" y="2428812"/>
              <a:ext cx="787409" cy="5518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怎么放</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cxnSp>
          <p:nvCxnSpPr>
            <p:cNvPr id="72" name="肘形连接符 71"/>
            <p:cNvCxnSpPr>
              <a:stCxn id="36" idx="3"/>
              <a:endCxn id="38" idx="1"/>
            </p:cNvCxnSpPr>
            <p:nvPr/>
          </p:nvCxnSpPr>
          <p:spPr>
            <a:xfrm flipV="1">
              <a:off x="4074987" y="2704748"/>
              <a:ext cx="334782" cy="372137"/>
            </a:xfrm>
            <a:prstGeom prst="bentConnector3">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cxnSp>
        <p:nvCxnSpPr>
          <p:cNvPr id="74" name="肘形连接符 73"/>
          <p:cNvCxnSpPr>
            <a:stCxn id="36" idx="3"/>
            <a:endCxn id="45" idx="1"/>
          </p:cNvCxnSpPr>
          <p:nvPr/>
        </p:nvCxnSpPr>
        <p:spPr>
          <a:xfrm>
            <a:off x="4074987" y="3076885"/>
            <a:ext cx="334783" cy="1917024"/>
          </a:xfrm>
          <a:prstGeom prst="bentConnector3">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45" idx="3"/>
            <a:endCxn id="46" idx="1"/>
          </p:cNvCxnSpPr>
          <p:nvPr/>
        </p:nvCxnSpPr>
        <p:spPr>
          <a:xfrm>
            <a:off x="5197179" y="4993909"/>
            <a:ext cx="113426" cy="0"/>
          </a:xfrm>
          <a:prstGeom prst="line">
            <a:avLst/>
          </a:prstGeom>
          <a:effectLst>
            <a:glow rad="1397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46" idx="3"/>
            <a:endCxn id="50" idx="1"/>
          </p:cNvCxnSpPr>
          <p:nvPr/>
        </p:nvCxnSpPr>
        <p:spPr>
          <a:xfrm>
            <a:off x="6804248" y="4993909"/>
            <a:ext cx="144016" cy="5127"/>
          </a:xfrm>
          <a:prstGeom prst="line">
            <a:avLst/>
          </a:prstGeom>
          <a:effectLst>
            <a:glow rad="139700">
              <a:srgbClr val="7030A0">
                <a:alpha val="40000"/>
              </a:srgbClr>
            </a:glow>
          </a:effectLst>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0" idx="3"/>
            <a:endCxn id="51" idx="1"/>
          </p:cNvCxnSpPr>
          <p:nvPr/>
        </p:nvCxnSpPr>
        <p:spPr>
          <a:xfrm>
            <a:off x="8311914" y="4999036"/>
            <a:ext cx="110582" cy="5126"/>
          </a:xfrm>
          <a:prstGeom prst="line">
            <a:avLst/>
          </a:prstGeom>
          <a:effectLst>
            <a:glow rad="139700">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88" name="肘形连接符 87"/>
          <p:cNvCxnSpPr>
            <a:stCxn id="38" idx="3"/>
            <a:endCxn id="39" idx="1"/>
          </p:cNvCxnSpPr>
          <p:nvPr/>
        </p:nvCxnSpPr>
        <p:spPr>
          <a:xfrm flipV="1">
            <a:off x="5197178" y="1610709"/>
            <a:ext cx="342336" cy="1094039"/>
          </a:xfrm>
          <a:prstGeom prst="bentConnector3">
            <a:avLst/>
          </a:prstGeom>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38" idx="3"/>
            <a:endCxn id="42" idx="1"/>
          </p:cNvCxnSpPr>
          <p:nvPr/>
        </p:nvCxnSpPr>
        <p:spPr>
          <a:xfrm flipV="1">
            <a:off x="5197178" y="2028648"/>
            <a:ext cx="342336" cy="676100"/>
          </a:xfrm>
          <a:prstGeom prst="bentConnector3">
            <a:avLst/>
          </a:prstGeom>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2" name="肘形连接符 91"/>
          <p:cNvCxnSpPr>
            <a:stCxn id="38" idx="3"/>
            <a:endCxn id="43" idx="1"/>
          </p:cNvCxnSpPr>
          <p:nvPr/>
        </p:nvCxnSpPr>
        <p:spPr>
          <a:xfrm flipV="1">
            <a:off x="5197178" y="2443193"/>
            <a:ext cx="342336" cy="261555"/>
          </a:xfrm>
          <a:prstGeom prst="bentConnector3">
            <a:avLst/>
          </a:prstGeom>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5" name="肘形连接符 94"/>
          <p:cNvCxnSpPr>
            <a:stCxn id="38" idx="3"/>
            <a:endCxn id="44" idx="1"/>
          </p:cNvCxnSpPr>
          <p:nvPr/>
        </p:nvCxnSpPr>
        <p:spPr>
          <a:xfrm>
            <a:off x="5197178" y="2704748"/>
            <a:ext cx="342336" cy="186949"/>
          </a:xfrm>
          <a:prstGeom prst="bentConnector3">
            <a:avLst/>
          </a:prstGeom>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7" name="肘形连接符 96"/>
          <p:cNvCxnSpPr>
            <a:stCxn id="38" idx="3"/>
            <a:endCxn id="47" idx="1"/>
          </p:cNvCxnSpPr>
          <p:nvPr/>
        </p:nvCxnSpPr>
        <p:spPr>
          <a:xfrm>
            <a:off x="5197178" y="2704748"/>
            <a:ext cx="342336" cy="625835"/>
          </a:xfrm>
          <a:prstGeom prst="bentConnector3">
            <a:avLst/>
          </a:prstGeom>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9" name="肘形连接符 98"/>
          <p:cNvCxnSpPr>
            <a:stCxn id="38" idx="3"/>
            <a:endCxn id="48" idx="1"/>
          </p:cNvCxnSpPr>
          <p:nvPr/>
        </p:nvCxnSpPr>
        <p:spPr>
          <a:xfrm>
            <a:off x="5197178" y="2704748"/>
            <a:ext cx="342336" cy="1110663"/>
          </a:xfrm>
          <a:prstGeom prst="bentConnector3">
            <a:avLst/>
          </a:prstGeom>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2" name="圆角矩形 61"/>
          <p:cNvSpPr/>
          <p:nvPr/>
        </p:nvSpPr>
        <p:spPr>
          <a:xfrm>
            <a:off x="2272423" y="3733312"/>
            <a:ext cx="787409" cy="560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造成浪费</a:t>
            </a:r>
            <a:endParaRPr lang="en-US" altLang="zh-CN" sz="1200" dirty="0" smtClean="0">
              <a:solidFill>
                <a:schemeClr val="tx1"/>
              </a:solidFill>
              <a:latin typeface="华文中宋" panose="02010600040101010101" pitchFamily="2" charset="-122"/>
              <a:ea typeface="华文中宋" panose="02010600040101010101" pitchFamily="2" charset="-122"/>
            </a:endParaRPr>
          </a:p>
        </p:txBody>
      </p:sp>
      <p:cxnSp>
        <p:nvCxnSpPr>
          <p:cNvPr id="67" name="直接连接符 66"/>
          <p:cNvCxnSpPr>
            <a:endCxn id="62" idx="1"/>
          </p:cNvCxnSpPr>
          <p:nvPr/>
        </p:nvCxnSpPr>
        <p:spPr>
          <a:xfrm>
            <a:off x="2095271" y="4013419"/>
            <a:ext cx="177152" cy="0"/>
          </a:xfrm>
          <a:prstGeom prst="line">
            <a:avLst/>
          </a:prstGeom>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4448384"/>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8856" name="Rectangle 8"/>
          <p:cNvSpPr>
            <a:spLocks noChangeArrowheads="1"/>
          </p:cNvSpPr>
          <p:nvPr/>
        </p:nvSpPr>
        <p:spPr bwMode="auto">
          <a:xfrm>
            <a:off x="647700" y="668338"/>
            <a:ext cx="83883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GB" dirty="0" smtClean="0">
                <a:solidFill>
                  <a:prstClr val="black"/>
                </a:solidFill>
                <a:ea typeface="黑体" panose="02010609060101010101" pitchFamily="49" charset="-122"/>
              </a:rPr>
              <a:t>定置</a:t>
            </a:r>
            <a:r>
              <a:rPr lang="zh-CN" altLang="en-US" dirty="0" smtClean="0">
                <a:solidFill>
                  <a:prstClr val="black"/>
                </a:solidFill>
                <a:ea typeface="黑体" panose="02010609060101010101" pitchFamily="49" charset="-122"/>
              </a:rPr>
              <a:t>管理：一心三原则，三人六八就，八个必须定，</a:t>
            </a:r>
            <a:r>
              <a:rPr lang="en-US" altLang="zh-CN" dirty="0" smtClean="0">
                <a:solidFill>
                  <a:prstClr val="black"/>
                </a:solidFill>
                <a:ea typeface="黑体" panose="02010609060101010101" pitchFamily="49" charset="-122"/>
              </a:rPr>
              <a:t>“</a:t>
            </a:r>
            <a:r>
              <a:rPr lang="zh-CN" altLang="en-US" dirty="0" smtClean="0">
                <a:solidFill>
                  <a:prstClr val="black"/>
                </a:solidFill>
                <a:ea typeface="黑体" panose="02010609060101010101" pitchFamily="49" charset="-122"/>
              </a:rPr>
              <a:t>风水</a:t>
            </a:r>
            <a:r>
              <a:rPr lang="en-US" altLang="zh-CN" dirty="0" smtClean="0">
                <a:solidFill>
                  <a:prstClr val="black"/>
                </a:solidFill>
                <a:ea typeface="黑体" panose="02010609060101010101" pitchFamily="49" charset="-122"/>
              </a:rPr>
              <a:t>”</a:t>
            </a:r>
            <a:r>
              <a:rPr lang="zh-CN" altLang="en-US" dirty="0" smtClean="0">
                <a:solidFill>
                  <a:prstClr val="black"/>
                </a:solidFill>
                <a:ea typeface="黑体" panose="02010609060101010101" pitchFamily="49" charset="-122"/>
              </a:rPr>
              <a:t>记心间</a:t>
            </a:r>
          </a:p>
        </p:txBody>
      </p:sp>
      <p:sp>
        <p:nvSpPr>
          <p:cNvPr id="2638857" name="Rectangle 9"/>
          <p:cNvSpPr>
            <a:spLocks noGrp="1" noChangeArrowheads="1"/>
          </p:cNvSpPr>
          <p:nvPr>
            <p:ph type="body" idx="1"/>
          </p:nvPr>
        </p:nvSpPr>
        <p:spPr>
          <a:xfrm>
            <a:off x="0" y="1411288"/>
            <a:ext cx="9144000" cy="5042048"/>
          </a:xfrm>
        </p:spPr>
        <p:txBody>
          <a:bodyPr/>
          <a:lstStyle/>
          <a:p>
            <a:pPr marL="342900" indent="-342900">
              <a:lnSpc>
                <a:spcPct val="90000"/>
              </a:lnSpc>
              <a:buFont typeface="Wingdings" panose="05000000000000000000" pitchFamily="2" charset="2"/>
              <a:buChar char="u"/>
            </a:pPr>
            <a:r>
              <a:rPr lang="zh-CN" altLang="en-US" dirty="0" smtClean="0">
                <a:cs typeface="Arial" panose="020B0604020202020204" pitchFamily="34" charset="0"/>
              </a:rPr>
              <a:t>定位置：一心两原则：</a:t>
            </a:r>
            <a:r>
              <a:rPr kumimoji="1" lang="zh-CN" altLang="en-US" sz="2000" dirty="0" smtClean="0">
                <a:solidFill>
                  <a:srgbClr val="0033CC"/>
                </a:solidFill>
                <a:latin typeface="华文中宋" panose="02010600040101010101" pitchFamily="2" charset="-122"/>
              </a:rPr>
              <a:t>一心：心里有人；通用三原则：物品</a:t>
            </a:r>
            <a:r>
              <a:rPr kumimoji="1" lang="zh-CN" altLang="en-US" sz="2000" dirty="0">
                <a:solidFill>
                  <a:srgbClr val="0033CC"/>
                </a:solidFill>
                <a:latin typeface="华文中宋" panose="02010600040101010101" pitchFamily="2" charset="-122"/>
              </a:rPr>
              <a:t>分类合理</a:t>
            </a:r>
            <a:r>
              <a:rPr kumimoji="1" lang="zh-CN" altLang="en-US" sz="2000" dirty="0" smtClean="0">
                <a:solidFill>
                  <a:srgbClr val="0033CC"/>
                </a:solidFill>
                <a:latin typeface="华文中宋" panose="02010600040101010101" pitchFamily="2" charset="-122"/>
              </a:rPr>
              <a:t>，物品</a:t>
            </a:r>
            <a:r>
              <a:rPr kumimoji="1" lang="zh-CN" altLang="en-US" sz="2000" dirty="0">
                <a:solidFill>
                  <a:srgbClr val="0033CC"/>
                </a:solidFill>
                <a:latin typeface="华文中宋" panose="02010600040101010101" pitchFamily="2" charset="-122"/>
              </a:rPr>
              <a:t>分区</a:t>
            </a:r>
            <a:r>
              <a:rPr kumimoji="1" lang="zh-CN" altLang="en-US" sz="2000" dirty="0" smtClean="0">
                <a:solidFill>
                  <a:srgbClr val="0033CC"/>
                </a:solidFill>
                <a:latin typeface="华文中宋" panose="02010600040101010101" pitchFamily="2" charset="-122"/>
              </a:rPr>
              <a:t>正确，符合国家相关规范和标准。</a:t>
            </a:r>
            <a:endParaRPr kumimoji="1" lang="en-US" altLang="zh-CN" sz="2000" dirty="0" smtClean="0">
              <a:solidFill>
                <a:srgbClr val="0033CC"/>
              </a:solidFill>
              <a:latin typeface="华文中宋" panose="02010600040101010101" pitchFamily="2" charset="-122"/>
            </a:endParaRPr>
          </a:p>
          <a:p>
            <a:pPr marL="342900" indent="-342900">
              <a:lnSpc>
                <a:spcPct val="90000"/>
              </a:lnSpc>
              <a:buFont typeface="Wingdings" panose="05000000000000000000" pitchFamily="2" charset="2"/>
              <a:buChar char="u"/>
            </a:pPr>
            <a:r>
              <a:rPr kumimoji="1" lang="zh-CN" altLang="en-US" sz="2000" dirty="0">
                <a:solidFill>
                  <a:srgbClr val="0033CC"/>
                </a:solidFill>
                <a:latin typeface="华文中宋" panose="02010600040101010101" pitchFamily="2" charset="-122"/>
              </a:rPr>
              <a:t>作业</a:t>
            </a:r>
            <a:r>
              <a:rPr kumimoji="1" lang="zh-CN" altLang="en-US" sz="2000" dirty="0" smtClean="0">
                <a:solidFill>
                  <a:srgbClr val="0033CC"/>
                </a:solidFill>
                <a:latin typeface="华文中宋" panose="02010600040101010101" pitchFamily="2" charset="-122"/>
              </a:rPr>
              <a:t>场所定置六就：就</a:t>
            </a:r>
            <a:r>
              <a:rPr kumimoji="1" lang="zh-CN" altLang="en-US" sz="2000" dirty="0">
                <a:solidFill>
                  <a:srgbClr val="0033CC"/>
                </a:solidFill>
                <a:latin typeface="华文中宋" panose="02010600040101010101" pitchFamily="2" charset="-122"/>
              </a:rPr>
              <a:t>作业</a:t>
            </a:r>
            <a:r>
              <a:rPr kumimoji="1" lang="zh-CN" altLang="en-US" sz="2000" dirty="0" smtClean="0">
                <a:solidFill>
                  <a:srgbClr val="0033CC"/>
                </a:solidFill>
                <a:latin typeface="华文中宋" panose="02010600040101010101" pitchFamily="2" charset="-122"/>
              </a:rPr>
              <a:t>流程、就工作顺序、就人员舒适，就空间安全，就作业顺手，就方便运输）</a:t>
            </a:r>
            <a:endParaRPr kumimoji="1" lang="en-US" altLang="zh-CN" sz="2000" dirty="0">
              <a:solidFill>
                <a:srgbClr val="0033CC"/>
              </a:solidFill>
              <a:latin typeface="华文中宋" panose="02010600040101010101" pitchFamily="2" charset="-122"/>
            </a:endParaRPr>
          </a:p>
          <a:p>
            <a:pPr marL="342900" lvl="0" indent="-342900">
              <a:lnSpc>
                <a:spcPct val="90000"/>
              </a:lnSpc>
              <a:buFont typeface="Wingdings" panose="05000000000000000000" pitchFamily="2" charset="2"/>
              <a:buChar char="u"/>
            </a:pPr>
            <a:r>
              <a:rPr kumimoji="1" lang="zh-CN" altLang="en-US" sz="2000" dirty="0" smtClean="0">
                <a:solidFill>
                  <a:srgbClr val="0033CC"/>
                </a:solidFill>
                <a:latin typeface="华文中宋" panose="02010600040101010101" pitchFamily="2" charset="-122"/>
              </a:rPr>
              <a:t>储存场所八就：就作业路线最短、</a:t>
            </a:r>
            <a:r>
              <a:rPr kumimoji="1" lang="zh-CN" altLang="en-US" sz="2000" dirty="0">
                <a:solidFill>
                  <a:srgbClr val="0033CC"/>
                </a:solidFill>
                <a:latin typeface="华文中宋" panose="02010600040101010101" pitchFamily="2" charset="-122"/>
              </a:rPr>
              <a:t>就懒、</a:t>
            </a:r>
            <a:r>
              <a:rPr kumimoji="1" lang="zh-CN" altLang="en-US" sz="2000" dirty="0" smtClean="0">
                <a:solidFill>
                  <a:srgbClr val="0033CC"/>
                </a:solidFill>
                <a:latin typeface="华文中宋" panose="02010600040101010101" pitchFamily="2" charset="-122"/>
              </a:rPr>
              <a:t>就作业工作量</a:t>
            </a:r>
            <a:r>
              <a:rPr kumimoji="1" lang="zh-CN" altLang="en-US" sz="2000" dirty="0">
                <a:solidFill>
                  <a:srgbClr val="0033CC"/>
                </a:solidFill>
                <a:latin typeface="华文中宋" panose="02010600040101010101" pitchFamily="2" charset="-122"/>
              </a:rPr>
              <a:t>最小、就安全、就方便、就</a:t>
            </a:r>
            <a:r>
              <a:rPr kumimoji="1" lang="zh-CN" altLang="en-US" sz="2000" dirty="0" smtClean="0">
                <a:solidFill>
                  <a:srgbClr val="0033CC"/>
                </a:solidFill>
                <a:latin typeface="华文中宋" panose="02010600040101010101" pitchFamily="2" charset="-122"/>
              </a:rPr>
              <a:t>容易取用、就作业舒适、就常用最近）</a:t>
            </a:r>
            <a:endParaRPr lang="en-US" altLang="zh-CN" dirty="0" smtClean="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定类别（多种方式：如按产品分类，按用途分类、按使用分类、按管理分类等）</a:t>
            </a:r>
            <a:endParaRPr lang="en-US" altLang="zh-CN" dirty="0" smtClean="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定数量</a:t>
            </a:r>
            <a:endParaRPr lang="en-US" altLang="zh-CN" dirty="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定标准名称（中文名称统一，外文名称统一）</a:t>
            </a:r>
            <a:endParaRPr lang="en-US" altLang="zh-CN" dirty="0" smtClean="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定责任和监管人</a:t>
            </a:r>
            <a:endParaRPr lang="en-US" altLang="zh-CN" dirty="0" smtClean="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定性质（如易燃品等）</a:t>
            </a:r>
            <a:endParaRPr lang="en-US" altLang="zh-CN" dirty="0" smtClean="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定管理方法</a:t>
            </a:r>
            <a:endParaRPr lang="en-US" altLang="zh-CN" dirty="0" smtClean="0">
              <a:cs typeface="Arial" panose="020B0604020202020204" pitchFamily="34" charset="0"/>
            </a:endParaRPr>
          </a:p>
          <a:p>
            <a:pPr marL="342900" indent="-342900">
              <a:buFont typeface="Wingdings" panose="05000000000000000000" pitchFamily="2" charset="2"/>
              <a:buChar char="u"/>
            </a:pPr>
            <a:r>
              <a:rPr lang="zh-CN" altLang="en-US" dirty="0" smtClean="0">
                <a:cs typeface="Arial" panose="020B0604020202020204" pitchFamily="34" charset="0"/>
              </a:rPr>
              <a:t>定</a:t>
            </a:r>
            <a:r>
              <a:rPr lang="zh-CN" altLang="en-US" dirty="0">
                <a:cs typeface="Arial" panose="020B0604020202020204" pitchFamily="34" charset="0"/>
              </a:rPr>
              <a:t>使用人</a:t>
            </a:r>
            <a:endParaRPr lang="zh-CN" altLang="en-GB" dirty="0" smtClean="0">
              <a:cs typeface="Arial" panose="020B0604020202020204" pitchFamily="34" charset="0"/>
            </a:endParaRPr>
          </a:p>
          <a:p>
            <a:pPr indent="85725">
              <a:spcBef>
                <a:spcPct val="0"/>
              </a:spcBef>
            </a:pPr>
            <a:endParaRPr lang="zh-CN" altLang="en-US" dirty="0" smtClean="0">
              <a:cs typeface="Arial" panose="020B0604020202020204" pitchFamily="34" charset="0"/>
            </a:endParaRPr>
          </a:p>
        </p:txBody>
      </p:sp>
    </p:spTree>
    <p:extLst>
      <p:ext uri="{BB962C8B-B14F-4D97-AF65-F5344CB8AC3E}">
        <p14:creationId xmlns:p14="http://schemas.microsoft.com/office/powerpoint/2010/main" val="2820866759"/>
      </p:ext>
    </p:extLst>
  </p:cSld>
  <p:clrMapOvr>
    <a:masterClrMapping/>
  </p:clrMapOvr>
  <p:transition spd="slow">
    <p:spli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9874" name="Rectangle 2"/>
          <p:cNvSpPr>
            <a:spLocks noGrp="1" noChangeArrowheads="1"/>
          </p:cNvSpPr>
          <p:nvPr>
            <p:ph type="body" sz="half" idx="1"/>
          </p:nvPr>
        </p:nvSpPr>
        <p:spPr>
          <a:xfrm>
            <a:off x="-34925" y="1339850"/>
            <a:ext cx="9144000" cy="19446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zh-CN" altLang="en-US" dirty="0" smtClean="0"/>
              <a:t>      定置管理是对现场中的人、物、场所三者之间的关系进行科学地分析研究，使之达到最佳结合状态的一门科学管理方法。</a:t>
            </a:r>
          </a:p>
        </p:txBody>
      </p:sp>
      <p:sp>
        <p:nvSpPr>
          <p:cNvPr id="2639875" name="Rectangle 3"/>
          <p:cNvSpPr>
            <a:spLocks noChangeArrowheads="1"/>
          </p:cNvSpPr>
          <p:nvPr/>
        </p:nvSpPr>
        <p:spPr bwMode="auto">
          <a:xfrm>
            <a:off x="755576" y="589757"/>
            <a:ext cx="64087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eaLnBrk="0" hangingPunct="0">
              <a:defRPr sz="20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kumimoji="1" lang="zh-CN" altLang="en-US" sz="2800" dirty="0" smtClean="0">
                <a:solidFill>
                  <a:prstClr val="black"/>
                </a:solidFill>
                <a:latin typeface="Times New Roman" panose="02020603050405020304" pitchFamily="18" charset="0"/>
                <a:ea typeface="黑体" panose="02010609060101010101" pitchFamily="49" charset="-122"/>
              </a:rPr>
              <a:t>定置管理</a:t>
            </a:r>
          </a:p>
        </p:txBody>
      </p:sp>
      <p:sp>
        <p:nvSpPr>
          <p:cNvPr id="2639876" name="Rectangle 4"/>
          <p:cNvSpPr>
            <a:spLocks noChangeArrowheads="1"/>
          </p:cNvSpPr>
          <p:nvPr/>
        </p:nvSpPr>
        <p:spPr bwMode="auto">
          <a:xfrm>
            <a:off x="431800" y="3527425"/>
            <a:ext cx="1979613" cy="606425"/>
          </a:xfrm>
          <a:prstGeom prst="rect">
            <a:avLst/>
          </a:prstGeom>
          <a:solidFill>
            <a:schemeClr val="accent1"/>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200" b="1" dirty="0" smtClean="0">
                <a:solidFill>
                  <a:prstClr val="black"/>
                </a:solidFill>
                <a:ea typeface="宋体" panose="02010600030101010101" pitchFamily="2" charset="-122"/>
              </a:rPr>
              <a:t>进行作业研究</a:t>
            </a:r>
            <a:endParaRPr lang="en-US" altLang="zh-CN" sz="1200" b="1" dirty="0" smtClean="0">
              <a:solidFill>
                <a:prstClr val="black"/>
              </a:solidFill>
              <a:ea typeface="宋体" panose="02010600030101010101" pitchFamily="2" charset="-122"/>
            </a:endParaRPr>
          </a:p>
          <a:p>
            <a:pPr algn="ctr"/>
            <a:r>
              <a:rPr lang="zh-CN" altLang="en-US" sz="1200" b="1" dirty="0" smtClean="0">
                <a:solidFill>
                  <a:prstClr val="black"/>
                </a:solidFill>
                <a:ea typeface="宋体" panose="02010600030101010101" pitchFamily="2" charset="-122"/>
              </a:rPr>
              <a:t>（流程、空间、隐患等）</a:t>
            </a:r>
          </a:p>
        </p:txBody>
      </p:sp>
      <p:sp>
        <p:nvSpPr>
          <p:cNvPr id="2639877" name="Line 5"/>
          <p:cNvSpPr>
            <a:spLocks noChangeShapeType="1"/>
          </p:cNvSpPr>
          <p:nvPr/>
        </p:nvSpPr>
        <p:spPr bwMode="auto">
          <a:xfrm>
            <a:off x="2393950" y="3816350"/>
            <a:ext cx="10795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smtClean="0">
              <a:solidFill>
                <a:prstClr val="black"/>
              </a:solidFill>
            </a:endParaRPr>
          </a:p>
        </p:txBody>
      </p:sp>
      <p:sp>
        <p:nvSpPr>
          <p:cNvPr id="2639878" name="Rectangle 6">
            <a:hlinkClick r:id="rId2" action="ppaction://hlinksldjump"/>
          </p:cNvPr>
          <p:cNvSpPr>
            <a:spLocks noChangeArrowheads="1"/>
          </p:cNvSpPr>
          <p:nvPr/>
        </p:nvSpPr>
        <p:spPr bwMode="auto">
          <a:xfrm>
            <a:off x="3473450" y="3527425"/>
            <a:ext cx="2033588" cy="663575"/>
          </a:xfrm>
          <a:prstGeom prst="rect">
            <a:avLst/>
          </a:prstGeom>
          <a:solidFill>
            <a:schemeClr val="accent1"/>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200" b="1" dirty="0" smtClean="0">
                <a:solidFill>
                  <a:prstClr val="black"/>
                </a:solidFill>
                <a:ea typeface="宋体" panose="02010600030101010101" pitchFamily="2" charset="-122"/>
              </a:rPr>
              <a:t>对人、物结合</a:t>
            </a:r>
          </a:p>
          <a:p>
            <a:pPr algn="ctr"/>
            <a:r>
              <a:rPr lang="zh-CN" altLang="en-US" sz="1200" b="1" dirty="0" smtClean="0">
                <a:solidFill>
                  <a:prstClr val="black"/>
                </a:solidFill>
                <a:ea typeface="宋体" panose="02010600030101010101" pitchFamily="2" charset="-122"/>
              </a:rPr>
              <a:t>的状态进行分析</a:t>
            </a:r>
            <a:r>
              <a:rPr lang="zh-CN" altLang="en-US" sz="1200" dirty="0" smtClean="0">
                <a:solidFill>
                  <a:prstClr val="black"/>
                </a:solidFill>
                <a:ea typeface="宋体" panose="02010600030101010101" pitchFamily="2" charset="-122"/>
              </a:rPr>
              <a:t> </a:t>
            </a:r>
          </a:p>
        </p:txBody>
      </p:sp>
      <p:sp>
        <p:nvSpPr>
          <p:cNvPr id="2639879" name="Line 7"/>
          <p:cNvSpPr>
            <a:spLocks noChangeShapeType="1"/>
          </p:cNvSpPr>
          <p:nvPr/>
        </p:nvSpPr>
        <p:spPr bwMode="auto">
          <a:xfrm>
            <a:off x="5551488" y="3802063"/>
            <a:ext cx="1206500" cy="14287"/>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smtClean="0">
              <a:solidFill>
                <a:prstClr val="black"/>
              </a:solidFill>
            </a:endParaRPr>
          </a:p>
        </p:txBody>
      </p:sp>
      <p:sp>
        <p:nvSpPr>
          <p:cNvPr id="2639880" name="Rectangle 8">
            <a:hlinkClick r:id="rId3" action="ppaction://hlinksldjump"/>
          </p:cNvPr>
          <p:cNvSpPr>
            <a:spLocks noChangeArrowheads="1"/>
          </p:cNvSpPr>
          <p:nvPr/>
        </p:nvSpPr>
        <p:spPr bwMode="auto">
          <a:xfrm>
            <a:off x="6786563" y="3527425"/>
            <a:ext cx="2135187" cy="663575"/>
          </a:xfrm>
          <a:prstGeom prst="rect">
            <a:avLst/>
          </a:prstGeom>
          <a:solidFill>
            <a:schemeClr val="accent1"/>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200" b="1" dirty="0" smtClean="0">
                <a:solidFill>
                  <a:prstClr val="black"/>
                </a:solidFill>
                <a:ea typeface="宋体" panose="02010600030101010101" pitchFamily="2" charset="-122"/>
              </a:rPr>
              <a:t>对相关信息进行分析</a:t>
            </a:r>
            <a:endParaRPr lang="en-US" altLang="zh-CN" sz="1200" b="1" dirty="0" smtClean="0">
              <a:solidFill>
                <a:prstClr val="black"/>
              </a:solidFill>
              <a:ea typeface="宋体" panose="02010600030101010101" pitchFamily="2" charset="-122"/>
            </a:endParaRPr>
          </a:p>
          <a:p>
            <a:pPr algn="ctr"/>
            <a:r>
              <a:rPr lang="zh-CN" altLang="en-US" sz="1200" b="1" dirty="0" smtClean="0">
                <a:solidFill>
                  <a:prstClr val="black"/>
                </a:solidFill>
                <a:ea typeface="宋体" panose="02010600030101010101" pitchFamily="2" charset="-122"/>
              </a:rPr>
              <a:t>（危险形成的信息</a:t>
            </a:r>
            <a:endParaRPr lang="en-US" altLang="zh-CN" sz="1200" b="1" dirty="0" smtClean="0">
              <a:solidFill>
                <a:prstClr val="black"/>
              </a:solidFill>
              <a:ea typeface="宋体" panose="02010600030101010101" pitchFamily="2" charset="-122"/>
            </a:endParaRPr>
          </a:p>
          <a:p>
            <a:pPr algn="ctr"/>
            <a:r>
              <a:rPr lang="zh-CN" altLang="en-US" sz="1200" b="1" dirty="0" smtClean="0">
                <a:solidFill>
                  <a:prstClr val="black"/>
                </a:solidFill>
                <a:ea typeface="宋体" panose="02010600030101010101" pitchFamily="2" charset="-122"/>
              </a:rPr>
              <a:t>作业、储存需用的信息等）</a:t>
            </a:r>
            <a:endParaRPr lang="zh-CN" altLang="en-US" sz="1200" dirty="0" smtClean="0">
              <a:solidFill>
                <a:prstClr val="black"/>
              </a:solidFill>
              <a:ea typeface="宋体" panose="02010600030101010101" pitchFamily="2" charset="-122"/>
            </a:endParaRPr>
          </a:p>
        </p:txBody>
      </p:sp>
      <p:sp>
        <p:nvSpPr>
          <p:cNvPr id="2639881" name="Line 9"/>
          <p:cNvSpPr>
            <a:spLocks noChangeShapeType="1"/>
          </p:cNvSpPr>
          <p:nvPr/>
        </p:nvSpPr>
        <p:spPr bwMode="auto">
          <a:xfrm flipH="1">
            <a:off x="7884368" y="4133850"/>
            <a:ext cx="0" cy="4889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smtClean="0">
              <a:solidFill>
                <a:prstClr val="black"/>
              </a:solidFill>
            </a:endParaRPr>
          </a:p>
        </p:txBody>
      </p:sp>
      <p:sp>
        <p:nvSpPr>
          <p:cNvPr id="2639882" name="Rectangle 10">
            <a:hlinkClick r:id="rId4" action="ppaction://hlinksldjump"/>
          </p:cNvPr>
          <p:cNvSpPr>
            <a:spLocks noChangeArrowheads="1"/>
          </p:cNvSpPr>
          <p:nvPr/>
        </p:nvSpPr>
        <p:spPr bwMode="auto">
          <a:xfrm>
            <a:off x="6804248" y="4606925"/>
            <a:ext cx="2049463" cy="765175"/>
          </a:xfrm>
          <a:prstGeom prst="rect">
            <a:avLst/>
          </a:prstGeom>
          <a:solidFill>
            <a:schemeClr val="accent1"/>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200" b="1" dirty="0" smtClean="0">
                <a:solidFill>
                  <a:prstClr val="black"/>
                </a:solidFill>
                <a:ea typeface="宋体" panose="02010600030101010101" pitchFamily="2" charset="-122"/>
              </a:rPr>
              <a:t>定置管理设计</a:t>
            </a:r>
            <a:r>
              <a:rPr lang="zh-CN" altLang="en-US" sz="1200" dirty="0" smtClean="0">
                <a:solidFill>
                  <a:prstClr val="black"/>
                </a:solidFill>
                <a:ea typeface="宋体" panose="02010600030101010101" pitchFamily="2" charset="-122"/>
              </a:rPr>
              <a:t> </a:t>
            </a:r>
          </a:p>
        </p:txBody>
      </p:sp>
      <p:sp>
        <p:nvSpPr>
          <p:cNvPr id="2639883" name="Line 11"/>
          <p:cNvSpPr>
            <a:spLocks noChangeShapeType="1"/>
          </p:cNvSpPr>
          <p:nvPr/>
        </p:nvSpPr>
        <p:spPr bwMode="auto">
          <a:xfrm flipV="1">
            <a:off x="5580063" y="5010150"/>
            <a:ext cx="1219200" cy="3175"/>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smtClean="0">
              <a:solidFill>
                <a:prstClr val="black"/>
              </a:solidFill>
            </a:endParaRPr>
          </a:p>
        </p:txBody>
      </p:sp>
      <p:sp>
        <p:nvSpPr>
          <p:cNvPr id="2639884" name="Rectangle 12"/>
          <p:cNvSpPr>
            <a:spLocks noChangeArrowheads="1"/>
          </p:cNvSpPr>
          <p:nvPr/>
        </p:nvSpPr>
        <p:spPr bwMode="auto">
          <a:xfrm>
            <a:off x="3457575" y="4783138"/>
            <a:ext cx="2049463" cy="576262"/>
          </a:xfrm>
          <a:prstGeom prst="rect">
            <a:avLst/>
          </a:prstGeom>
          <a:solidFill>
            <a:schemeClr val="accent1"/>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200" b="1" smtClean="0">
                <a:solidFill>
                  <a:prstClr val="black"/>
                </a:solidFill>
                <a:ea typeface="宋体" panose="02010600030101010101" pitchFamily="2" charset="-122"/>
              </a:rPr>
              <a:t>定置实施</a:t>
            </a:r>
            <a:r>
              <a:rPr lang="zh-CN" altLang="en-US" sz="1200" smtClean="0">
                <a:solidFill>
                  <a:prstClr val="black"/>
                </a:solidFill>
                <a:ea typeface="宋体" panose="02010600030101010101" pitchFamily="2" charset="-122"/>
              </a:rPr>
              <a:t> </a:t>
            </a:r>
          </a:p>
        </p:txBody>
      </p:sp>
      <p:sp>
        <p:nvSpPr>
          <p:cNvPr id="2639885" name="Rectangle 13"/>
          <p:cNvSpPr>
            <a:spLocks noChangeArrowheads="1"/>
          </p:cNvSpPr>
          <p:nvPr/>
        </p:nvSpPr>
        <p:spPr bwMode="auto">
          <a:xfrm>
            <a:off x="395288" y="4797425"/>
            <a:ext cx="2016125" cy="576263"/>
          </a:xfrm>
          <a:prstGeom prst="rect">
            <a:avLst/>
          </a:prstGeom>
          <a:solidFill>
            <a:schemeClr val="accent1"/>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200" b="1" smtClean="0">
                <a:solidFill>
                  <a:prstClr val="black"/>
                </a:solidFill>
                <a:ea typeface="宋体" panose="02010600030101010101" pitchFamily="2" charset="-122"/>
              </a:rPr>
              <a:t>检查与考核</a:t>
            </a:r>
            <a:endParaRPr lang="zh-CN" altLang="en-US" sz="1200" smtClean="0">
              <a:solidFill>
                <a:prstClr val="black"/>
              </a:solidFill>
              <a:ea typeface="宋体" panose="02010600030101010101" pitchFamily="2" charset="-122"/>
            </a:endParaRPr>
          </a:p>
        </p:txBody>
      </p:sp>
      <p:sp>
        <p:nvSpPr>
          <p:cNvPr id="2639886" name="Line 14"/>
          <p:cNvSpPr>
            <a:spLocks noChangeShapeType="1"/>
          </p:cNvSpPr>
          <p:nvPr/>
        </p:nvSpPr>
        <p:spPr bwMode="auto">
          <a:xfrm>
            <a:off x="2339975" y="5084763"/>
            <a:ext cx="1046163" cy="0"/>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smtClean="0">
              <a:solidFill>
                <a:prstClr val="black"/>
              </a:solidFill>
            </a:endParaRPr>
          </a:p>
        </p:txBody>
      </p:sp>
      <p:sp>
        <p:nvSpPr>
          <p:cNvPr id="2639887" name="AutoShape 15">
            <a:hlinkClick r:id="rId5" action="ppaction://hlinksldjump" highlightClick="1"/>
          </p:cNvPr>
          <p:cNvSpPr>
            <a:spLocks noChangeArrowheads="1"/>
          </p:cNvSpPr>
          <p:nvPr/>
        </p:nvSpPr>
        <p:spPr bwMode="auto">
          <a:xfrm>
            <a:off x="6516688" y="5445125"/>
            <a:ext cx="2627312" cy="1412875"/>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prstClr val="black"/>
              </a:solidFill>
            </a:endParaRPr>
          </a:p>
        </p:txBody>
      </p:sp>
    </p:spTree>
    <p:extLst>
      <p:ext uri="{BB962C8B-B14F-4D97-AF65-F5344CB8AC3E}">
        <p14:creationId xmlns:p14="http://schemas.microsoft.com/office/powerpoint/2010/main" val="43368993"/>
      </p:ext>
    </p:extLst>
  </p:cSld>
  <p:clrMapOvr>
    <a:masterClrMapping/>
  </p:clrMapOvr>
  <p:transition spd="slow">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4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989138"/>
            <a:ext cx="3492500" cy="1349375"/>
          </a:xfrm>
          <a:prstGeom prst="rect">
            <a:avLst/>
          </a:prstGeom>
          <a:noFill/>
          <a:extLst>
            <a:ext uri="{909E8E84-426E-40DD-AFC4-6F175D3DCCD1}">
              <a14:hiddenFill xmlns:a14="http://schemas.microsoft.com/office/drawing/2010/main">
                <a:solidFill>
                  <a:srgbClr val="FFFFFF"/>
                </a:solidFill>
              </a14:hiddenFill>
            </a:ext>
          </a:extLst>
        </p:spPr>
      </p:pic>
      <p:sp>
        <p:nvSpPr>
          <p:cNvPr id="2641923" name="Rectangle 3"/>
          <p:cNvSpPr>
            <a:spLocks noChangeArrowheads="1"/>
          </p:cNvSpPr>
          <p:nvPr/>
        </p:nvSpPr>
        <p:spPr bwMode="auto">
          <a:xfrm>
            <a:off x="683568" y="621506"/>
            <a:ext cx="70199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ea typeface="宋体" panose="02010600030101010101" pitchFamily="2" charset="-122"/>
              </a:defRPr>
            </a:lvl1pPr>
            <a:lvl2pPr eaLnBrk="0" hangingPunct="0">
              <a:defRPr sz="20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rgbClr val="A50021"/>
              </a:buClr>
              <a:buSzPct val="75000"/>
              <a:buFont typeface="Wingdings" panose="05000000000000000000" pitchFamily="2" charset="2"/>
              <a:buNone/>
            </a:pPr>
            <a:r>
              <a:rPr kumimoji="1" lang="zh-CN" altLang="en-US" sz="2800" dirty="0" smtClean="0">
                <a:solidFill>
                  <a:srgbClr val="FF0000"/>
                </a:solidFill>
                <a:latin typeface="黑体" panose="02010609060101010101" pitchFamily="49" charset="-122"/>
                <a:ea typeface="黑体" panose="02010609060101010101" pitchFamily="49" charset="-122"/>
              </a:rPr>
              <a:t>人、物结合状态分析</a:t>
            </a:r>
            <a:r>
              <a:rPr kumimoji="1" lang="zh-CN" altLang="en-US" sz="2800" dirty="0" smtClean="0">
                <a:solidFill>
                  <a:srgbClr val="ED03A5"/>
                </a:solidFill>
                <a:latin typeface="黑体" panose="02010609060101010101" pitchFamily="49" charset="-122"/>
                <a:ea typeface="黑体" panose="02010609060101010101" pitchFamily="49" charset="-122"/>
              </a:rPr>
              <a:t> </a:t>
            </a:r>
          </a:p>
        </p:txBody>
      </p:sp>
      <p:sp>
        <p:nvSpPr>
          <p:cNvPr id="2641924" name="Text Box 4"/>
          <p:cNvSpPr txBox="1">
            <a:spLocks noChangeArrowheads="1"/>
          </p:cNvSpPr>
          <p:nvPr/>
        </p:nvSpPr>
        <p:spPr bwMode="auto">
          <a:xfrm>
            <a:off x="0" y="1196975"/>
            <a:ext cx="91440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47675" eaLnBrk="0" hangingPunct="0">
              <a:defRPr sz="2000">
                <a:solidFill>
                  <a:schemeClr val="tx1"/>
                </a:solidFill>
                <a:latin typeface="Arial" panose="020B0604020202020204" pitchFamily="34" charset="0"/>
                <a:ea typeface="宋体" panose="02010600030101010101" pitchFamily="2" charset="-122"/>
              </a:defRPr>
            </a:lvl1pPr>
            <a:lvl2pPr marL="1008063" indent="-285750" eaLnBrk="0" hangingPunct="0">
              <a:defRPr sz="2000">
                <a:solidFill>
                  <a:schemeClr val="tx1"/>
                </a:solidFill>
                <a:latin typeface="Arial" panose="020B0604020202020204" pitchFamily="34" charset="0"/>
                <a:ea typeface="宋体" panose="02010600030101010101" pitchFamily="2" charset="-122"/>
              </a:defRPr>
            </a:lvl2pPr>
            <a:lvl3pPr marL="1416050" indent="-228600" eaLnBrk="0" hangingPunct="0">
              <a:defRPr sz="2000">
                <a:solidFill>
                  <a:schemeClr val="tx1"/>
                </a:solidFill>
                <a:latin typeface="Arial" panose="020B0604020202020204" pitchFamily="34" charset="0"/>
                <a:ea typeface="宋体" panose="02010600030101010101" pitchFamily="2" charset="-122"/>
              </a:defRPr>
            </a:lvl3pPr>
            <a:lvl4pPr marL="1824038" indent="-228600" eaLnBrk="0" hangingPunct="0">
              <a:defRPr sz="2000">
                <a:solidFill>
                  <a:schemeClr val="tx1"/>
                </a:solidFill>
                <a:latin typeface="Arial" panose="020B0604020202020204" pitchFamily="34" charset="0"/>
                <a:ea typeface="宋体" panose="02010600030101010101" pitchFamily="2" charset="-122"/>
              </a:defRPr>
            </a:lvl4pPr>
            <a:lvl5pPr marL="2232025" indent="-228600" eaLnBrk="0" hangingPunct="0">
              <a:defRPr sz="2000">
                <a:solidFill>
                  <a:schemeClr val="tx1"/>
                </a:solidFill>
                <a:latin typeface="Arial" panose="020B0604020202020204" pitchFamily="34" charset="0"/>
                <a:ea typeface="宋体" panose="02010600030101010101" pitchFamily="2" charset="-122"/>
              </a:defRPr>
            </a:lvl5pPr>
            <a:lvl6pPr marL="2689225"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3146425"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603625"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4060825"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b="1" smtClean="0">
                <a:solidFill>
                  <a:prstClr val="black"/>
                </a:solidFill>
                <a:latin typeface="华文中宋" panose="02010600040101010101" pitchFamily="2" charset="-122"/>
                <a:ea typeface="华文中宋" panose="02010600040101010101" pitchFamily="2" charset="-122"/>
              </a:rPr>
              <a:t>人与物的结合两种形式：直接结合、间接结合。</a:t>
            </a:r>
          </a:p>
          <a:p>
            <a:pPr eaLnBrk="1" hangingPunct="1">
              <a:spcBef>
                <a:spcPct val="20000"/>
              </a:spcBef>
            </a:pPr>
            <a:r>
              <a:rPr lang="zh-CN" altLang="en-US" b="1" smtClean="0">
                <a:solidFill>
                  <a:srgbClr val="FF3300"/>
                </a:solidFill>
                <a:latin typeface="华文中宋" panose="02010600040101010101" pitchFamily="2" charset="-122"/>
                <a:ea typeface="华文中宋" panose="02010600040101010101" pitchFamily="2" charset="-122"/>
              </a:rPr>
              <a:t>直接结合</a:t>
            </a:r>
            <a:r>
              <a:rPr lang="zh-CN" altLang="en-US" b="1" smtClean="0">
                <a:solidFill>
                  <a:prstClr val="black"/>
                </a:solidFill>
                <a:latin typeface="华文中宋" panose="02010600040101010101" pitchFamily="2" charset="-122"/>
                <a:ea typeface="华文中宋" panose="02010600040101010101" pitchFamily="2" charset="-122"/>
              </a:rPr>
              <a:t>：需要的东西在固定的地方，不存在由于寻找物品而发生时间的耗费。 也叫</a:t>
            </a:r>
            <a:r>
              <a:rPr lang="en-US" altLang="zh-CN" b="1" smtClean="0">
                <a:solidFill>
                  <a:srgbClr val="EE0C06"/>
                </a:solidFill>
                <a:latin typeface="华文中宋" panose="02010600040101010101" pitchFamily="2" charset="-122"/>
                <a:ea typeface="华文中宋" panose="02010600040101010101" pitchFamily="2" charset="-122"/>
              </a:rPr>
              <a:t>A</a:t>
            </a:r>
            <a:r>
              <a:rPr lang="zh-CN" altLang="en-US" b="1" smtClean="0">
                <a:solidFill>
                  <a:srgbClr val="EE0C06"/>
                </a:solidFill>
                <a:latin typeface="华文中宋" panose="02010600040101010101" pitchFamily="2" charset="-122"/>
                <a:ea typeface="华文中宋" panose="02010600040101010101" pitchFamily="2" charset="-122"/>
              </a:rPr>
              <a:t>状态</a:t>
            </a:r>
          </a:p>
          <a:p>
            <a:pPr eaLnBrk="1" hangingPunct="1">
              <a:spcBef>
                <a:spcPct val="20000"/>
              </a:spcBef>
            </a:pPr>
            <a:r>
              <a:rPr lang="zh-CN" altLang="en-US" b="1" smtClean="0">
                <a:solidFill>
                  <a:srgbClr val="EE0C06"/>
                </a:solidFill>
                <a:latin typeface="华文中宋" panose="02010600040101010101" pitchFamily="2" charset="-122"/>
                <a:ea typeface="华文中宋" panose="02010600040101010101" pitchFamily="2" charset="-122"/>
              </a:rPr>
              <a:t>（如：家庭挂壁电视、沙发、床、灶具、电源开关等）</a:t>
            </a:r>
            <a:r>
              <a:rPr lang="zh-CN" altLang="en-US" b="1" smtClean="0">
                <a:solidFill>
                  <a:prstClr val="black"/>
                </a:solidFill>
                <a:latin typeface="华文中宋" panose="02010600040101010101" pitchFamily="2" charset="-122"/>
                <a:ea typeface="华文中宋" panose="02010600040101010101" pitchFamily="2" charset="-122"/>
              </a:rPr>
              <a:t>。</a:t>
            </a:r>
          </a:p>
          <a:p>
            <a:pPr eaLnBrk="1" hangingPunct="1">
              <a:spcBef>
                <a:spcPct val="20000"/>
              </a:spcBef>
            </a:pPr>
            <a:r>
              <a:rPr lang="zh-CN" altLang="en-US" b="1" smtClean="0">
                <a:solidFill>
                  <a:prstClr val="black"/>
                </a:solidFill>
                <a:latin typeface="华文中宋" panose="02010600040101010101" pitchFamily="2" charset="-122"/>
                <a:ea typeface="华文中宋" panose="02010600040101010101" pitchFamily="2" charset="-122"/>
              </a:rPr>
              <a:t>	</a:t>
            </a:r>
          </a:p>
          <a:p>
            <a:pPr eaLnBrk="1" hangingPunct="1">
              <a:spcBef>
                <a:spcPct val="20000"/>
              </a:spcBef>
            </a:pPr>
            <a:endParaRPr lang="zh-CN" altLang="en-US" b="1" smtClean="0">
              <a:solidFill>
                <a:prstClr val="black"/>
              </a:solidFill>
              <a:latin typeface="华文中宋" panose="02010600040101010101" pitchFamily="2" charset="-122"/>
              <a:ea typeface="华文中宋" panose="02010600040101010101" pitchFamily="2" charset="-122"/>
            </a:endParaRPr>
          </a:p>
          <a:p>
            <a:pPr eaLnBrk="1" hangingPunct="1">
              <a:spcBef>
                <a:spcPct val="20000"/>
              </a:spcBef>
            </a:pPr>
            <a:r>
              <a:rPr lang="zh-CN" altLang="en-US" b="1" smtClean="0">
                <a:solidFill>
                  <a:srgbClr val="FF3300"/>
                </a:solidFill>
                <a:latin typeface="华文中宋" panose="02010600040101010101" pitchFamily="2" charset="-122"/>
                <a:ea typeface="华文中宋" panose="02010600040101010101" pitchFamily="2" charset="-122"/>
              </a:rPr>
              <a:t>间接结合：</a:t>
            </a:r>
            <a:r>
              <a:rPr lang="zh-CN" altLang="en-US" b="1" smtClean="0">
                <a:solidFill>
                  <a:prstClr val="black"/>
                </a:solidFill>
                <a:latin typeface="华文中宋" panose="02010600040101010101" pitchFamily="2" charset="-122"/>
                <a:ea typeface="华文中宋" panose="02010600040101010101" pitchFamily="2" charset="-122"/>
              </a:rPr>
              <a:t>人、物分离，物的地点相对不固定，人与物处于寻找的状态。人和物相结合需要信息媒介指引。信息媒介的准确可靠程度影响着人和物结合的效果。也叫</a:t>
            </a:r>
            <a:r>
              <a:rPr lang="en-US" altLang="zh-CN" b="1" smtClean="0">
                <a:solidFill>
                  <a:srgbClr val="EE0C06"/>
                </a:solidFill>
                <a:latin typeface="华文中宋" panose="02010600040101010101" pitchFamily="2" charset="-122"/>
                <a:ea typeface="华文中宋" panose="02010600040101010101" pitchFamily="2" charset="-122"/>
              </a:rPr>
              <a:t>B</a:t>
            </a:r>
            <a:r>
              <a:rPr lang="zh-CN" altLang="en-US" b="1" smtClean="0">
                <a:solidFill>
                  <a:srgbClr val="EE0C06"/>
                </a:solidFill>
                <a:latin typeface="华文中宋" panose="02010600040101010101" pitchFamily="2" charset="-122"/>
                <a:ea typeface="华文中宋" panose="02010600040101010101" pitchFamily="2" charset="-122"/>
              </a:rPr>
              <a:t>状态（如电视遥控器）</a:t>
            </a:r>
            <a:r>
              <a:rPr lang="zh-CN" altLang="en-US" b="1" smtClean="0">
                <a:solidFill>
                  <a:prstClr val="black"/>
                </a:solidFill>
                <a:latin typeface="华文中宋" panose="02010600040101010101" pitchFamily="2" charset="-122"/>
                <a:ea typeface="华文中宋" panose="02010600040101010101" pitchFamily="2" charset="-122"/>
              </a:rPr>
              <a:t>。</a:t>
            </a:r>
          </a:p>
          <a:p>
            <a:pPr eaLnBrk="1" hangingPunct="1">
              <a:spcBef>
                <a:spcPct val="20000"/>
              </a:spcBef>
            </a:pPr>
            <a:r>
              <a:rPr lang="zh-CN" altLang="en-US" b="1" smtClean="0">
                <a:solidFill>
                  <a:prstClr val="black"/>
                </a:solidFill>
                <a:latin typeface="华文中宋" panose="02010600040101010101" pitchFamily="2" charset="-122"/>
                <a:ea typeface="华文中宋" panose="02010600040101010101" pitchFamily="2" charset="-122"/>
              </a:rPr>
              <a:t>人与物不结合的为</a:t>
            </a:r>
            <a:r>
              <a:rPr lang="en-US" altLang="zh-CN" b="1" smtClean="0">
                <a:solidFill>
                  <a:srgbClr val="EE0C06"/>
                </a:solidFill>
                <a:latin typeface="华文中宋" panose="02010600040101010101" pitchFamily="2" charset="-122"/>
                <a:ea typeface="华文中宋" panose="02010600040101010101" pitchFamily="2" charset="-122"/>
              </a:rPr>
              <a:t>C</a:t>
            </a:r>
            <a:r>
              <a:rPr lang="zh-CN" altLang="en-US" b="1" smtClean="0">
                <a:solidFill>
                  <a:srgbClr val="EE0C06"/>
                </a:solidFill>
                <a:latin typeface="华文中宋" panose="02010600040101010101" pitchFamily="2" charset="-122"/>
                <a:ea typeface="华文中宋" panose="02010600040101010101" pitchFamily="2" charset="-122"/>
              </a:rPr>
              <a:t>状态</a:t>
            </a:r>
          </a:p>
        </p:txBody>
      </p:sp>
      <p:pic>
        <p:nvPicPr>
          <p:cNvPr id="2641925" name="Picture 5" descr="j009037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4292600"/>
            <a:ext cx="2303462" cy="2286000"/>
          </a:xfrm>
          <a:prstGeom prst="rect">
            <a:avLst/>
          </a:prstGeom>
          <a:noFill/>
          <a:extLst>
            <a:ext uri="{909E8E84-426E-40DD-AFC4-6F175D3DCCD1}">
              <a14:hiddenFill xmlns:a14="http://schemas.microsoft.com/office/drawing/2010/main">
                <a:solidFill>
                  <a:srgbClr val="FFFFFF"/>
                </a:solidFill>
              </a14:hiddenFill>
            </a:ext>
          </a:extLst>
        </p:spPr>
      </p:pic>
      <p:sp>
        <p:nvSpPr>
          <p:cNvPr id="2641926" name="Rectangle 6"/>
          <p:cNvSpPr>
            <a:spLocks noChangeArrowheads="1"/>
          </p:cNvSpPr>
          <p:nvPr/>
        </p:nvSpPr>
        <p:spPr bwMode="auto">
          <a:xfrm>
            <a:off x="179388" y="5727700"/>
            <a:ext cx="5834062" cy="1014413"/>
          </a:xfrm>
          <a:prstGeom prst="rect">
            <a:avLst/>
          </a:prstGeom>
          <a:solidFill>
            <a:srgbClr val="CCFFFF"/>
          </a:solidFill>
          <a:ln w="9525" cap="rnd">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en-US" b="1" smtClean="0">
                <a:solidFill>
                  <a:srgbClr val="FF0000"/>
                </a:solidFill>
                <a:latin typeface="华文中宋" panose="02010600040101010101" pitchFamily="2" charset="-122"/>
                <a:ea typeface="华文中宋" panose="02010600040101010101" pitchFamily="2" charset="-122"/>
              </a:rPr>
              <a:t>      定置管理通过相应的设计、改进和控制，消除</a:t>
            </a:r>
            <a:r>
              <a:rPr lang="en-US" altLang="zh-CN" b="1" smtClean="0">
                <a:solidFill>
                  <a:srgbClr val="FF0000"/>
                </a:solidFill>
                <a:latin typeface="华文中宋" panose="02010600040101010101" pitchFamily="2" charset="-122"/>
                <a:ea typeface="华文中宋" panose="02010600040101010101" pitchFamily="2" charset="-122"/>
              </a:rPr>
              <a:t>C</a:t>
            </a:r>
            <a:r>
              <a:rPr lang="zh-CN" altLang="en-US" b="1" smtClean="0">
                <a:solidFill>
                  <a:srgbClr val="FF0000"/>
                </a:solidFill>
                <a:latin typeface="华文中宋" panose="02010600040101010101" pitchFamily="2" charset="-122"/>
                <a:ea typeface="华文中宋" panose="02010600040101010101" pitchFamily="2" charset="-122"/>
              </a:rPr>
              <a:t>状态，改进</a:t>
            </a:r>
            <a:r>
              <a:rPr lang="en-US" altLang="zh-CN" b="1" smtClean="0">
                <a:solidFill>
                  <a:srgbClr val="FF0000"/>
                </a:solidFill>
                <a:latin typeface="华文中宋" panose="02010600040101010101" pitchFamily="2" charset="-122"/>
                <a:ea typeface="华文中宋" panose="02010600040101010101" pitchFamily="2" charset="-122"/>
              </a:rPr>
              <a:t>B</a:t>
            </a:r>
            <a:r>
              <a:rPr lang="zh-CN" altLang="en-US" b="1" smtClean="0">
                <a:solidFill>
                  <a:srgbClr val="FF0000"/>
                </a:solidFill>
                <a:latin typeface="华文中宋" panose="02010600040101010101" pitchFamily="2" charset="-122"/>
                <a:ea typeface="华文中宋" panose="02010600040101010101" pitchFamily="2" charset="-122"/>
              </a:rPr>
              <a:t>状态，使之都成为</a:t>
            </a:r>
            <a:r>
              <a:rPr lang="en-US" altLang="zh-CN" b="1" smtClean="0">
                <a:solidFill>
                  <a:srgbClr val="FF0000"/>
                </a:solidFill>
                <a:latin typeface="华文中宋" panose="02010600040101010101" pitchFamily="2" charset="-122"/>
                <a:ea typeface="华文中宋" panose="02010600040101010101" pitchFamily="2" charset="-122"/>
              </a:rPr>
              <a:t>A</a:t>
            </a:r>
            <a:r>
              <a:rPr lang="zh-CN" altLang="en-US" b="1" smtClean="0">
                <a:solidFill>
                  <a:srgbClr val="FF0000"/>
                </a:solidFill>
                <a:latin typeface="华文中宋" panose="02010600040101010101" pitchFamily="2" charset="-122"/>
                <a:ea typeface="华文中宋" panose="02010600040101010101" pitchFamily="2" charset="-122"/>
              </a:rPr>
              <a:t>状态，并长期保持下去。 </a:t>
            </a:r>
          </a:p>
        </p:txBody>
      </p:sp>
      <p:pic>
        <p:nvPicPr>
          <p:cNvPr id="2641927" name="Picture 4" descr="还有比放进工具箱更简单的事吗"/>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175" y="4005263"/>
            <a:ext cx="23050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680045"/>
      </p:ext>
    </p:extLst>
  </p:cSld>
  <p:clrMapOvr>
    <a:masterClrMapping/>
  </p:clrMapOvr>
  <p:transition spd="slow">
    <p:spli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4"/>
          <p:cNvSpPr>
            <a:spLocks noGrp="1"/>
          </p:cNvSpPr>
          <p:nvPr>
            <p:ph type="sldNum" sz="quarter" idx="4294967295"/>
          </p:nvPr>
        </p:nvSpPr>
        <p:spPr>
          <a:xfrm>
            <a:off x="6553200" y="6245225"/>
            <a:ext cx="2133600" cy="476250"/>
          </a:xfrm>
          <a:prstGeom prst="rect">
            <a:avLst/>
          </a:prstGeom>
        </p:spPr>
        <p:txBody>
          <a:bodyPr/>
          <a:lstStyle/>
          <a:p>
            <a:fld id="{ABBB395D-52D5-4003-986C-E334B9D20495}" type="slidenum">
              <a:rPr lang="zh-CN" altLang="en-US">
                <a:solidFill>
                  <a:srgbClr val="000000"/>
                </a:solidFill>
              </a:rPr>
              <a:pPr/>
              <a:t>49</a:t>
            </a:fld>
            <a:endParaRPr lang="en-US" altLang="zh-CN">
              <a:solidFill>
                <a:srgbClr val="000000"/>
              </a:solidFill>
            </a:endParaRPr>
          </a:p>
        </p:txBody>
      </p:sp>
      <p:graphicFrame>
        <p:nvGraphicFramePr>
          <p:cNvPr id="686084" name="Group 4"/>
          <p:cNvGraphicFramePr>
            <a:graphicFrameLocks noGrp="1"/>
          </p:cNvGraphicFramePr>
          <p:nvPr>
            <p:ph sz="half" idx="2"/>
            <p:extLst>
              <p:ext uri="{D42A27DB-BD31-4B8C-83A1-F6EECF244321}">
                <p14:modId xmlns:p14="http://schemas.microsoft.com/office/powerpoint/2010/main" val="2197458838"/>
              </p:ext>
            </p:extLst>
          </p:nvPr>
        </p:nvGraphicFramePr>
        <p:xfrm>
          <a:off x="142844" y="1428736"/>
          <a:ext cx="8715435" cy="4857784"/>
        </p:xfrm>
        <a:graphic>
          <a:graphicData uri="http://schemas.openxmlformats.org/drawingml/2006/table">
            <a:tbl>
              <a:tblPr/>
              <a:tblGrid>
                <a:gridCol w="2791512"/>
                <a:gridCol w="2137586"/>
                <a:gridCol w="1891025"/>
                <a:gridCol w="1895312"/>
              </a:tblGrid>
              <a:tr h="96347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间距</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设备类型（单位：米）</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100052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小型（手持或砂轮机等）</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中型（机床等）</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大型（起重设备等）</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0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加工设备间距</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≥0.7</a:t>
                      </a:r>
                      <a:endParaRPr kumimoji="0" lang="en-US" altLang="zh-CN"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≥1</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≥2</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4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设备与墙、柱间距</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≥0.6</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≥0.7</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≥0.9</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02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操作空间</a:t>
                      </a:r>
                      <a:endParaRPr kumimoji="0" lang="zh-CN" altLang="en-US"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≥0.6</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≥0.7</a:t>
                      </a:r>
                      <a:endParaRPr kumimoji="0" lang="en-US" altLang="zh-CN" sz="1800" b="0"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Times New Roman" pitchFamily="18" charset="0"/>
                        </a:rPr>
                        <a:t>≥1.1</a:t>
                      </a:r>
                      <a:endParaRPr kumimoji="0" lang="en-US" altLang="zh-CN" sz="1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6114" name="Rectangle 34"/>
          <p:cNvSpPr>
            <a:spLocks noGrp="1" noChangeArrowheads="1"/>
          </p:cNvSpPr>
          <p:nvPr>
            <p:ph type="title"/>
          </p:nvPr>
        </p:nvSpPr>
        <p:spPr>
          <a:xfrm>
            <a:off x="827584" y="549275"/>
            <a:ext cx="8255000" cy="576263"/>
          </a:xfrm>
        </p:spPr>
        <p:txBody>
          <a:bodyPr/>
          <a:lstStyle/>
          <a:p>
            <a:r>
              <a:rPr lang="zh-CN" altLang="en-US" dirty="0" smtClean="0">
                <a:latin typeface="黑体" panose="02010609060101010101" pitchFamily="49" charset="-122"/>
                <a:ea typeface="黑体" panose="02010609060101010101" pitchFamily="49" charset="-122"/>
              </a:rPr>
              <a:t>机器设备与设施间的布局尺寸</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31557836"/>
      </p:ext>
    </p:extLst>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548680"/>
            <a:ext cx="8568952" cy="576263"/>
          </a:xfrm>
        </p:spPr>
        <p:txBody>
          <a:bodyPr/>
          <a:lstStyle/>
          <a:p>
            <a:r>
              <a:rPr lang="en-US" altLang="zh-CN" sz="2200" dirty="0" smtClean="0"/>
              <a:t>2 </a:t>
            </a:r>
            <a:r>
              <a:rPr lang="zh-CN" altLang="en-US" sz="2200" dirty="0" smtClean="0"/>
              <a:t>当今企业培训主要存在的问题</a:t>
            </a:r>
            <a:endParaRPr lang="zh-CN" altLang="en-US" dirty="0"/>
          </a:p>
        </p:txBody>
      </p:sp>
      <p:sp>
        <p:nvSpPr>
          <p:cNvPr id="5" name="文本占位符 4"/>
          <p:cNvSpPr>
            <a:spLocks noGrp="1"/>
          </p:cNvSpPr>
          <p:nvPr>
            <p:ph type="body" sz="half" idx="1"/>
          </p:nvPr>
        </p:nvSpPr>
        <p:spPr>
          <a:xfrm>
            <a:off x="0" y="1268760"/>
            <a:ext cx="9144000" cy="5328592"/>
          </a:xfrm>
        </p:spPr>
        <p:txBody>
          <a:bodyPr/>
          <a:lstStyle/>
          <a:p>
            <a:r>
              <a:rPr lang="en-US" altLang="zh-CN" sz="2200" dirty="0" smtClean="0"/>
              <a:t>1 </a:t>
            </a:r>
            <a:r>
              <a:rPr lang="zh-CN" altLang="en-US" sz="2200" dirty="0" smtClean="0"/>
              <a:t>师资、学员、培训组织者</a:t>
            </a:r>
            <a:endParaRPr lang="en-US" altLang="zh-CN" sz="2200" dirty="0" smtClean="0"/>
          </a:p>
          <a:p>
            <a:r>
              <a:rPr lang="en-US" altLang="zh-CN" sz="2200" dirty="0" smtClean="0"/>
              <a:t>1）</a:t>
            </a:r>
            <a:r>
              <a:rPr lang="zh-CN" altLang="zh-CN" sz="2200" dirty="0" smtClean="0">
                <a:hlinkClick r:id="rId3" action="ppaction://hlinksldjump"/>
              </a:rPr>
              <a:t>有些师资</a:t>
            </a:r>
            <a:r>
              <a:rPr lang="zh-CN" altLang="en-US" sz="2200" dirty="0" smtClean="0">
                <a:hlinkClick r:id="rId3" action="ppaction://hlinksldjump"/>
              </a:rPr>
              <a:t>没有基层工作经历或经历的企业相对较少或对受训企业现状不了解，</a:t>
            </a:r>
            <a:r>
              <a:rPr lang="zh-CN" altLang="zh-CN" sz="2200" dirty="0" smtClean="0">
                <a:hlinkClick r:id="rId3" action="ppaction://hlinksldjump"/>
              </a:rPr>
              <a:t>受训</a:t>
            </a:r>
            <a:r>
              <a:rPr lang="zh-CN" altLang="zh-CN" sz="2200" dirty="0">
                <a:hlinkClick r:id="rId3" action="ppaction://hlinksldjump"/>
              </a:rPr>
              <a:t>者无法得到</a:t>
            </a:r>
            <a:r>
              <a:rPr lang="zh-CN" altLang="zh-CN" sz="2200" dirty="0" smtClean="0">
                <a:hlinkClick r:id="rId3" action="ppaction://hlinksldjump"/>
              </a:rPr>
              <a:t>企业</a:t>
            </a:r>
            <a:r>
              <a:rPr lang="zh-CN" altLang="en-US" sz="2200" dirty="0" smtClean="0">
                <a:hlinkClick r:id="rId3" action="ppaction://hlinksldjump"/>
              </a:rPr>
              <a:t>需要</a:t>
            </a:r>
            <a:r>
              <a:rPr lang="zh-CN" altLang="zh-CN" sz="2200" dirty="0" smtClean="0">
                <a:hlinkClick r:id="rId3" action="ppaction://hlinksldjump"/>
              </a:rPr>
              <a:t>的</a:t>
            </a:r>
            <a:r>
              <a:rPr lang="zh-CN" altLang="zh-CN" sz="2200" dirty="0">
                <a:hlinkClick r:id="rId3" action="ppaction://hlinksldjump"/>
              </a:rPr>
              <a:t>知识</a:t>
            </a:r>
            <a:r>
              <a:rPr lang="zh-CN" altLang="zh-CN" sz="2200" dirty="0" smtClean="0"/>
              <a:t>；</a:t>
            </a:r>
            <a:r>
              <a:rPr lang="en-US" altLang="zh-CN" sz="2200" dirty="0" smtClean="0"/>
              <a:t>——</a:t>
            </a:r>
            <a:r>
              <a:rPr lang="zh-CN" altLang="en-US" sz="2200" b="1" dirty="0" smtClean="0"/>
              <a:t>基层课程</a:t>
            </a:r>
            <a:r>
              <a:rPr lang="zh-CN" altLang="en-US" sz="2200" dirty="0" smtClean="0"/>
              <a:t>必须务实</a:t>
            </a:r>
            <a:endParaRPr lang="en-US" altLang="zh-CN" sz="2200" dirty="0" smtClean="0"/>
          </a:p>
          <a:p>
            <a:r>
              <a:rPr lang="en-US" altLang="zh-CN" sz="2200" dirty="0" smtClean="0"/>
              <a:t>2）</a:t>
            </a:r>
            <a:r>
              <a:rPr lang="zh-CN" altLang="zh-CN" sz="2200" b="1" dirty="0" smtClean="0"/>
              <a:t>有些</a:t>
            </a:r>
            <a:r>
              <a:rPr lang="zh-CN" altLang="zh-CN" sz="2200" b="1" dirty="0"/>
              <a:t>师资</a:t>
            </a:r>
            <a:r>
              <a:rPr lang="zh-CN" altLang="zh-CN" sz="2200" dirty="0"/>
              <a:t>花架子、大道理不少</a:t>
            </a:r>
            <a:r>
              <a:rPr lang="zh-CN" altLang="zh-CN" sz="2200" dirty="0" smtClean="0"/>
              <a:t>，</a:t>
            </a:r>
            <a:r>
              <a:rPr lang="zh-CN" altLang="zh-CN" sz="2200" dirty="0" smtClean="0">
                <a:hlinkClick r:id="rId4" action="ppaction://hlinkpres?slideindex=1&amp;slidetitle="/>
              </a:rPr>
              <a:t>有些</a:t>
            </a:r>
            <a:r>
              <a:rPr lang="zh-CN" altLang="zh-CN" sz="2200" dirty="0">
                <a:hlinkClick r:id="rId4" action="ppaction://hlinkpres?slideindex=1&amp;slidetitle="/>
              </a:rPr>
              <a:t>师资整天忙于创造概念</a:t>
            </a:r>
            <a:r>
              <a:rPr lang="zh-CN" altLang="zh-CN" sz="2200" dirty="0" smtClean="0"/>
              <a:t>，</a:t>
            </a:r>
            <a:r>
              <a:rPr lang="zh-CN" altLang="en-US" sz="2200" dirty="0" smtClean="0">
                <a:hlinkClick r:id="rId5" action="ppaction://hlinksldjump"/>
              </a:rPr>
              <a:t>一年</a:t>
            </a:r>
            <a:r>
              <a:rPr lang="zh-CN" altLang="en-US" sz="2200" dirty="0">
                <a:hlinkClick r:id="rId5" action="ppaction://hlinksldjump"/>
              </a:rPr>
              <a:t>创造一</a:t>
            </a:r>
            <a:r>
              <a:rPr lang="zh-CN" altLang="en-US" sz="2200" dirty="0" smtClean="0">
                <a:hlinkClick r:id="rId5" action="ppaction://hlinksldjump"/>
              </a:rPr>
              <a:t>个炒作热点</a:t>
            </a:r>
            <a:r>
              <a:rPr lang="zh-CN" altLang="en-US" sz="2200" dirty="0" smtClean="0"/>
              <a:t>，但有些</a:t>
            </a:r>
            <a:r>
              <a:rPr lang="zh-CN" altLang="zh-CN" sz="2200" dirty="0"/>
              <a:t>理论可能从根基上就对企业造成</a:t>
            </a:r>
            <a:r>
              <a:rPr lang="zh-CN" altLang="zh-CN" sz="2200" b="1" dirty="0"/>
              <a:t>负效应</a:t>
            </a:r>
            <a:r>
              <a:rPr lang="zh-CN" altLang="zh-CN" sz="2200" dirty="0"/>
              <a:t>或负能量，甚至给企业带来不必要的损失</a:t>
            </a:r>
            <a:r>
              <a:rPr lang="zh-CN" altLang="zh-CN" sz="2200" dirty="0" smtClean="0"/>
              <a:t>。</a:t>
            </a:r>
            <a:r>
              <a:rPr lang="en-US" altLang="zh-CN" sz="2200" dirty="0" smtClean="0"/>
              <a:t>——</a:t>
            </a:r>
            <a:r>
              <a:rPr lang="zh-CN" altLang="en-US" sz="2200" dirty="0" smtClean="0"/>
              <a:t>师资评估必须完善</a:t>
            </a:r>
            <a:endParaRPr lang="zh-CN" altLang="zh-CN" sz="2200" dirty="0"/>
          </a:p>
          <a:p>
            <a:r>
              <a:rPr lang="en-US" altLang="zh-CN" sz="2200" dirty="0" smtClean="0"/>
              <a:t>3）</a:t>
            </a:r>
            <a:r>
              <a:rPr lang="zh-CN" altLang="zh-CN" sz="2200" dirty="0" smtClean="0"/>
              <a:t>有些</a:t>
            </a:r>
            <a:r>
              <a:rPr lang="zh-CN" altLang="zh-CN" sz="2200" dirty="0"/>
              <a:t>师资水平较高</a:t>
            </a:r>
            <a:r>
              <a:rPr lang="zh-CN" altLang="zh-CN" sz="2200" dirty="0" smtClean="0"/>
              <a:t>，但由于</a:t>
            </a:r>
            <a:r>
              <a:rPr lang="zh-CN" altLang="en-US" sz="2200" dirty="0" smtClean="0"/>
              <a:t>受内外培训组织机构师资搭配的要求及影响、</a:t>
            </a:r>
            <a:r>
              <a:rPr lang="zh-CN" altLang="zh-CN" sz="2200" dirty="0" smtClean="0"/>
              <a:t>授课</a:t>
            </a:r>
            <a:r>
              <a:rPr lang="zh-CN" altLang="zh-CN" sz="2200" dirty="0"/>
              <a:t>技巧、前期沟通不</a:t>
            </a:r>
            <a:r>
              <a:rPr lang="zh-CN" altLang="zh-CN" sz="2200" dirty="0" smtClean="0"/>
              <a:t>到位</a:t>
            </a:r>
            <a:r>
              <a:rPr lang="zh-CN" altLang="en-US" sz="2200" dirty="0" smtClean="0"/>
              <a:t>、学员听课状态</a:t>
            </a:r>
            <a:r>
              <a:rPr lang="zh-CN" altLang="zh-CN" sz="2200" dirty="0" smtClean="0"/>
              <a:t>或</a:t>
            </a:r>
            <a:r>
              <a:rPr lang="zh-CN" altLang="zh-CN" sz="2200" dirty="0"/>
              <a:t>课程</a:t>
            </a:r>
            <a:r>
              <a:rPr lang="zh-CN" altLang="en-US" sz="2200" dirty="0"/>
              <a:t>限制</a:t>
            </a:r>
            <a:r>
              <a:rPr lang="zh-CN" altLang="zh-CN" sz="2200" dirty="0"/>
              <a:t>等原因，无法保证课程培训的整体效果</a:t>
            </a:r>
            <a:r>
              <a:rPr lang="zh-CN" altLang="zh-CN" sz="2200" dirty="0" smtClean="0"/>
              <a:t>；</a:t>
            </a:r>
            <a:r>
              <a:rPr lang="en-US" altLang="zh-CN" sz="2200" dirty="0" smtClean="0"/>
              <a:t>——</a:t>
            </a:r>
            <a:r>
              <a:rPr lang="zh-CN" altLang="en-US" sz="2200" dirty="0" smtClean="0"/>
              <a:t>前期沟通必须</a:t>
            </a:r>
            <a:r>
              <a:rPr lang="zh-CN" altLang="en-US" sz="2200" dirty="0"/>
              <a:t>到位，</a:t>
            </a:r>
            <a:r>
              <a:rPr lang="zh-CN" altLang="en-US" sz="2200" dirty="0" smtClean="0"/>
              <a:t>授课评估必须完整，参训机构必须（按投资）重审，学员管理必须考核。</a:t>
            </a:r>
            <a:endParaRPr lang="zh-CN" altLang="zh-CN" sz="2200" dirty="0"/>
          </a:p>
          <a:p>
            <a:r>
              <a:rPr lang="en-US" altLang="zh-CN" sz="2200" dirty="0" smtClean="0"/>
              <a:t>2 </a:t>
            </a:r>
            <a:r>
              <a:rPr lang="zh-CN" altLang="en-US" sz="2200" dirty="0" smtClean="0"/>
              <a:t>企业</a:t>
            </a:r>
            <a:endParaRPr lang="en-US" altLang="zh-CN" sz="2200" dirty="0" smtClean="0"/>
          </a:p>
          <a:p>
            <a:r>
              <a:rPr lang="en-US" altLang="zh-CN" sz="2200" dirty="0" smtClean="0"/>
              <a:t>1）</a:t>
            </a:r>
            <a:r>
              <a:rPr lang="zh-CN" altLang="zh-CN" sz="2200" dirty="0" smtClean="0"/>
              <a:t>受</a:t>
            </a:r>
            <a:r>
              <a:rPr lang="zh-CN" altLang="zh-CN" sz="2200" dirty="0"/>
              <a:t>培训是福利这种谬论的影响，有些课程</a:t>
            </a:r>
            <a:r>
              <a:rPr lang="zh-CN" altLang="zh-CN" sz="2200" dirty="0" smtClean="0"/>
              <a:t>设置</a:t>
            </a:r>
            <a:r>
              <a:rPr lang="zh-CN" altLang="en-US" sz="2200" dirty="0" smtClean="0"/>
              <a:t>并非</a:t>
            </a:r>
            <a:r>
              <a:rPr lang="zh-CN" altLang="zh-CN" sz="2200" dirty="0" smtClean="0"/>
              <a:t>企业</a:t>
            </a:r>
            <a:r>
              <a:rPr lang="zh-CN" altLang="zh-CN" sz="2200" dirty="0"/>
              <a:t>需要，而是一味地双赶时髦（时髦老师、时髦课程），造成无用学习；</a:t>
            </a:r>
          </a:p>
          <a:p>
            <a:r>
              <a:rPr lang="en-US" altLang="zh-CN" sz="2200" dirty="0" smtClean="0"/>
              <a:t>2）</a:t>
            </a:r>
            <a:r>
              <a:rPr lang="zh-CN" altLang="zh-CN" sz="2200" dirty="0" smtClean="0"/>
              <a:t>有些</a:t>
            </a:r>
            <a:r>
              <a:rPr lang="zh-CN" altLang="zh-CN" sz="2200" dirty="0"/>
              <a:t>企业培训预算较多，受把预算用尽的影响，直接导致</a:t>
            </a:r>
            <a:r>
              <a:rPr lang="zh-CN" altLang="zh-CN" sz="2200" dirty="0" smtClean="0"/>
              <a:t>培训</a:t>
            </a:r>
            <a:r>
              <a:rPr lang="en-US" altLang="zh-CN" sz="2200" dirty="0" smtClean="0"/>
              <a:t>……</a:t>
            </a:r>
            <a:r>
              <a:rPr lang="zh-CN" altLang="zh-CN" sz="2200" dirty="0" smtClean="0"/>
              <a:t>；</a:t>
            </a:r>
            <a:endParaRPr lang="zh-CN" altLang="zh-CN" sz="2200" dirty="0"/>
          </a:p>
          <a:p>
            <a:endParaRPr lang="en-US" altLang="zh-CN" sz="2200" dirty="0" smtClean="0"/>
          </a:p>
          <a:p>
            <a:endParaRPr lang="en-US" altLang="zh-CN" sz="2200" dirty="0" smtClean="0"/>
          </a:p>
          <a:p>
            <a:endParaRPr lang="zh-CN" altLang="en-US" sz="2200" dirty="0"/>
          </a:p>
        </p:txBody>
      </p:sp>
      <p:sp>
        <p:nvSpPr>
          <p:cNvPr id="3" name="矩形 2">
            <a:hlinkClick r:id="rId6" action="ppaction://hlinksldjump"/>
          </p:cNvPr>
          <p:cNvSpPr/>
          <p:nvPr/>
        </p:nvSpPr>
        <p:spPr>
          <a:xfrm>
            <a:off x="5508104" y="3933056"/>
            <a:ext cx="3635896" cy="29249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9654264"/>
      </p:ext>
    </p:extLst>
  </p:cSld>
  <p:clrMapOvr>
    <a:masterClrMapping/>
  </p:clrMapOvr>
  <p:transition spd="slow">
    <p:split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566721"/>
            <a:ext cx="8255000" cy="576263"/>
          </a:xfrm>
        </p:spPr>
        <p:txBody>
          <a:bodyPr/>
          <a:lstStyle/>
          <a:p>
            <a:r>
              <a:rPr lang="zh-CN" altLang="en-US" dirty="0" smtClean="0">
                <a:latin typeface="黑体" panose="02010609060101010101" pitchFamily="49" charset="-122"/>
                <a:ea typeface="黑体" panose="02010609060101010101" pitchFamily="49" charset="-122"/>
              </a:rPr>
              <a:t>安全间距 </a:t>
            </a:r>
            <a:r>
              <a:rPr lang="en-US" altLang="zh-CN" dirty="0" smtClean="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3" name="文本占位符 2"/>
          <p:cNvSpPr>
            <a:spLocks noGrp="1"/>
          </p:cNvSpPr>
          <p:nvPr>
            <p:ph type="body" sz="half" idx="1"/>
          </p:nvPr>
        </p:nvSpPr>
        <p:spPr>
          <a:xfrm>
            <a:off x="249052" y="1431016"/>
            <a:ext cx="8715436" cy="4878304"/>
          </a:xfrm>
        </p:spPr>
        <p:txBody>
          <a:bodyPr/>
          <a:lstStyle/>
          <a:p>
            <a:pPr>
              <a:buNone/>
            </a:pPr>
            <a:r>
              <a:rPr lang="en-US" dirty="0" smtClean="0"/>
              <a:t>1</a:t>
            </a:r>
            <a:r>
              <a:rPr lang="zh-CN" altLang="en-US" dirty="0" smtClean="0"/>
              <a:t>．设备不停电时的安全距离，其规定数值如下：</a:t>
            </a:r>
            <a:r>
              <a:rPr lang="en-US" dirty="0" smtClean="0"/>
              <a:t>10kV</a:t>
            </a:r>
            <a:r>
              <a:rPr lang="zh-CN" altLang="en-US" dirty="0" smtClean="0"/>
              <a:t>及以下一</a:t>
            </a:r>
            <a:r>
              <a:rPr lang="en-US" dirty="0" smtClean="0"/>
              <a:t>0.7m</a:t>
            </a:r>
            <a:r>
              <a:rPr lang="zh-CN" altLang="en-US" dirty="0" smtClean="0"/>
              <a:t>，</a:t>
            </a:r>
            <a:r>
              <a:rPr lang="en-US" dirty="0" smtClean="0"/>
              <a:t>35kV</a:t>
            </a:r>
            <a:r>
              <a:rPr lang="en-US" altLang="zh-CN" dirty="0" smtClean="0"/>
              <a:t>—</a:t>
            </a:r>
            <a:r>
              <a:rPr lang="en-US" dirty="0" smtClean="0"/>
              <a:t>1.0m</a:t>
            </a:r>
            <a:r>
              <a:rPr lang="zh-CN" altLang="en-US" dirty="0" smtClean="0"/>
              <a:t>，</a:t>
            </a:r>
            <a:r>
              <a:rPr lang="en-US" dirty="0" smtClean="0"/>
              <a:t>l10KV</a:t>
            </a:r>
            <a:r>
              <a:rPr lang="zh-CN" altLang="en-US" dirty="0" smtClean="0"/>
              <a:t>一</a:t>
            </a:r>
            <a:r>
              <a:rPr lang="en-US" dirty="0" smtClean="0"/>
              <a:t>1.5m</a:t>
            </a:r>
            <a:r>
              <a:rPr lang="zh-CN" altLang="en-US" dirty="0" smtClean="0"/>
              <a:t>，</a:t>
            </a:r>
            <a:r>
              <a:rPr lang="en-US" dirty="0" smtClean="0"/>
              <a:t>220kV</a:t>
            </a:r>
            <a:r>
              <a:rPr lang="zh-CN" altLang="en-US" dirty="0" smtClean="0"/>
              <a:t>一</a:t>
            </a:r>
            <a:r>
              <a:rPr lang="en-US" dirty="0" smtClean="0"/>
              <a:t>3.0m</a:t>
            </a:r>
            <a:r>
              <a:rPr lang="zh-CN" altLang="en-US" dirty="0" smtClean="0"/>
              <a:t>，</a:t>
            </a:r>
            <a:r>
              <a:rPr lang="en-US" dirty="0" smtClean="0"/>
              <a:t>500kV</a:t>
            </a:r>
            <a:r>
              <a:rPr lang="zh-CN" altLang="en-US" dirty="0" smtClean="0"/>
              <a:t>一</a:t>
            </a:r>
            <a:r>
              <a:rPr lang="en-US" dirty="0" smtClean="0"/>
              <a:t>5.0m</a:t>
            </a:r>
            <a:r>
              <a:rPr lang="zh-CN" altLang="en-US" dirty="0" smtClean="0"/>
              <a:t>。该安全距离规定值是指在移开设备遮栏的情况下，并考虑了工作人员在工作中的正常活动范围内。</a:t>
            </a:r>
          </a:p>
          <a:p>
            <a:pPr>
              <a:buNone/>
            </a:pPr>
            <a:r>
              <a:rPr lang="en-US" dirty="0" smtClean="0"/>
              <a:t>2</a:t>
            </a:r>
            <a:r>
              <a:rPr lang="zh-CN" altLang="en-US" dirty="0" smtClean="0"/>
              <a:t>．氧气乙炔瓶的安全距离</a:t>
            </a:r>
            <a:r>
              <a:rPr lang="en-US" dirty="0" smtClean="0"/>
              <a:t>5M</a:t>
            </a:r>
            <a:r>
              <a:rPr lang="zh-CN" altLang="en-US" dirty="0" smtClean="0"/>
              <a:t>，氧气乙炔瓶与火源的安全距离</a:t>
            </a:r>
            <a:r>
              <a:rPr lang="en-US" dirty="0" smtClean="0"/>
              <a:t>10M</a:t>
            </a:r>
            <a:r>
              <a:rPr lang="zh-CN" altLang="en-US" dirty="0" smtClean="0"/>
              <a:t>，使用中的氧气瓶和乙炔气瓶应垂直放置并固定。</a:t>
            </a:r>
          </a:p>
          <a:p>
            <a:pPr>
              <a:buNone/>
            </a:pPr>
            <a:r>
              <a:rPr lang="en-US" dirty="0" smtClean="0"/>
              <a:t>3</a:t>
            </a:r>
            <a:r>
              <a:rPr lang="zh-CN" altLang="en-US" dirty="0" smtClean="0"/>
              <a:t>．消防安全通道</a:t>
            </a:r>
            <a:r>
              <a:rPr lang="en-US" dirty="0" smtClean="0"/>
              <a:t>3.5m</a:t>
            </a:r>
            <a:r>
              <a:rPr lang="zh-CN" altLang="en-US" dirty="0" smtClean="0"/>
              <a:t>，独头通道要在尽头设车场。</a:t>
            </a:r>
          </a:p>
          <a:p>
            <a:pPr>
              <a:buNone/>
            </a:pPr>
            <a:r>
              <a:rPr lang="en-US" dirty="0" smtClean="0"/>
              <a:t>4</a:t>
            </a:r>
            <a:r>
              <a:rPr lang="zh-CN" altLang="en-US" dirty="0" smtClean="0"/>
              <a:t>．安装临时线路时安装高度室内不得低于</a:t>
            </a:r>
            <a:r>
              <a:rPr lang="en-US" dirty="0" smtClean="0"/>
              <a:t>2.5</a:t>
            </a:r>
            <a:r>
              <a:rPr lang="zh-CN" altLang="en-US" dirty="0" smtClean="0"/>
              <a:t>米，室外不得低于</a:t>
            </a:r>
            <a:r>
              <a:rPr lang="en-US" dirty="0" smtClean="0"/>
              <a:t>3.5</a:t>
            </a:r>
            <a:r>
              <a:rPr lang="zh-CN" altLang="en-US" dirty="0" smtClean="0"/>
              <a:t>米。</a:t>
            </a:r>
          </a:p>
          <a:p>
            <a:pPr>
              <a:buNone/>
            </a:pPr>
            <a:r>
              <a:rPr lang="en-US" dirty="0" smtClean="0"/>
              <a:t>5</a:t>
            </a:r>
            <a:r>
              <a:rPr lang="zh-CN" altLang="en-US" dirty="0" smtClean="0"/>
              <a:t>．高空作业防坠，应该是高于</a:t>
            </a:r>
            <a:r>
              <a:rPr lang="en-US" dirty="0" smtClean="0"/>
              <a:t>2</a:t>
            </a:r>
            <a:r>
              <a:rPr lang="zh-CN" altLang="en-US" dirty="0" smtClean="0"/>
              <a:t>米无防坠措施，才算高空作业。</a:t>
            </a:r>
          </a:p>
          <a:p>
            <a:pPr>
              <a:buNone/>
            </a:pPr>
            <a:r>
              <a:rPr lang="en-US" dirty="0" smtClean="0"/>
              <a:t>6</a:t>
            </a:r>
            <a:r>
              <a:rPr lang="zh-CN" altLang="en-US" dirty="0" smtClean="0"/>
              <a:t>．</a:t>
            </a:r>
            <a:r>
              <a:rPr lang="en-US" dirty="0" smtClean="0"/>
              <a:t>1</a:t>
            </a:r>
            <a:r>
              <a:rPr lang="zh-CN" altLang="en-US" dirty="0" smtClean="0"/>
              <a:t>）、高处作业定义：离坠落基准面</a:t>
            </a:r>
            <a:r>
              <a:rPr lang="en-US" dirty="0" smtClean="0"/>
              <a:t>2</a:t>
            </a:r>
            <a:r>
              <a:rPr lang="zh-CN" altLang="en-US" dirty="0" smtClean="0"/>
              <a:t>米或</a:t>
            </a:r>
            <a:r>
              <a:rPr lang="en-US" dirty="0" smtClean="0"/>
              <a:t>2</a:t>
            </a:r>
            <a:r>
              <a:rPr lang="zh-CN" altLang="en-US" dirty="0" smtClean="0"/>
              <a:t>米以上的作业；</a:t>
            </a:r>
            <a:r>
              <a:rPr lang="en-US" dirty="0" smtClean="0"/>
              <a:t>2</a:t>
            </a:r>
            <a:r>
              <a:rPr lang="zh-CN" altLang="en-US" dirty="0" smtClean="0"/>
              <a:t>）、三层（</a:t>
            </a:r>
            <a:r>
              <a:rPr lang="en-US" dirty="0" smtClean="0"/>
              <a:t>6</a:t>
            </a:r>
            <a:r>
              <a:rPr lang="zh-CN" altLang="en-US" dirty="0" smtClean="0"/>
              <a:t>米）以上的脚手架应该拉设安全网。</a:t>
            </a:r>
          </a:p>
          <a:p>
            <a:pPr>
              <a:buNone/>
            </a:pPr>
            <a:r>
              <a:rPr lang="en-US" dirty="0" smtClean="0"/>
              <a:t>7</a:t>
            </a:r>
            <a:r>
              <a:rPr lang="zh-CN" altLang="en-US" dirty="0" smtClean="0"/>
              <a:t>．钢直梯下端高于基准面</a:t>
            </a:r>
            <a:r>
              <a:rPr lang="en-US" dirty="0" smtClean="0"/>
              <a:t>2.4</a:t>
            </a:r>
            <a:r>
              <a:rPr lang="zh-CN" altLang="en-US" dirty="0" smtClean="0"/>
              <a:t>米以上的必须增加护笼梯。</a:t>
            </a:r>
          </a:p>
        </p:txBody>
      </p:sp>
    </p:spTree>
    <p:extLst>
      <p:ext uri="{BB962C8B-B14F-4D97-AF65-F5344CB8AC3E}">
        <p14:creationId xmlns:p14="http://schemas.microsoft.com/office/powerpoint/2010/main" val="1043186865"/>
      </p:ext>
    </p:extLst>
  </p:cSld>
  <p:clrMapOvr>
    <a:masterClrMapping/>
  </p:clrMapOvr>
  <p:transition spd="slow">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1496" y="549275"/>
            <a:ext cx="8255000" cy="576263"/>
          </a:xfrm>
        </p:spPr>
        <p:txBody>
          <a:bodyPr/>
          <a:lstStyle/>
          <a:p>
            <a:r>
              <a:rPr lang="zh-CN" altLang="en-US" dirty="0" smtClean="0">
                <a:latin typeface="黑体" panose="02010609060101010101" pitchFamily="49" charset="-122"/>
                <a:ea typeface="黑体" panose="02010609060101010101" pitchFamily="49" charset="-122"/>
              </a:rPr>
              <a:t>安全间距 </a:t>
            </a:r>
            <a:r>
              <a:rPr lang="en-US" altLang="zh-CN" dirty="0" smtClean="0">
                <a:latin typeface="黑体" panose="02010609060101010101" pitchFamily="49" charset="-122"/>
                <a:ea typeface="黑体" panose="02010609060101010101" pitchFamily="49" charset="-122"/>
              </a:rPr>
              <a:t>2</a:t>
            </a:r>
            <a:endParaRPr lang="zh-CN" altLang="en-US" dirty="0">
              <a:latin typeface="黑体" panose="02010609060101010101" pitchFamily="49" charset="-122"/>
              <a:ea typeface="黑体" panose="02010609060101010101" pitchFamily="49" charset="-122"/>
            </a:endParaRPr>
          </a:p>
        </p:txBody>
      </p:sp>
      <p:sp>
        <p:nvSpPr>
          <p:cNvPr id="3" name="文本占位符 2"/>
          <p:cNvSpPr>
            <a:spLocks noGrp="1"/>
          </p:cNvSpPr>
          <p:nvPr>
            <p:ph type="body" sz="half" idx="1"/>
          </p:nvPr>
        </p:nvSpPr>
        <p:spPr>
          <a:xfrm>
            <a:off x="214282" y="1357298"/>
            <a:ext cx="8715436" cy="4857784"/>
          </a:xfrm>
        </p:spPr>
        <p:txBody>
          <a:bodyPr/>
          <a:lstStyle/>
          <a:p>
            <a:pPr lvl="0"/>
            <a:r>
              <a:rPr lang="en-US" altLang="zh-CN" dirty="0">
                <a:solidFill>
                  <a:srgbClr val="000000"/>
                </a:solidFill>
              </a:rPr>
              <a:t>8</a:t>
            </a:r>
            <a:r>
              <a:rPr lang="zh-CN" altLang="en-US" dirty="0">
                <a:solidFill>
                  <a:srgbClr val="000000"/>
                </a:solidFill>
              </a:rPr>
              <a:t>．电气设备现场周围不得存放易燃易爆物、污源和腐蚀介质，否则应予清除或做防护处置，其防护等级必须与环境条件相适应。</a:t>
            </a:r>
          </a:p>
          <a:p>
            <a:pPr>
              <a:buNone/>
            </a:pPr>
            <a:r>
              <a:rPr lang="en-US" dirty="0" smtClean="0"/>
              <a:t>9</a:t>
            </a:r>
            <a:r>
              <a:rPr lang="zh-CN" altLang="en-US" dirty="0" smtClean="0"/>
              <a:t>．灭火器的摆放应稳固，其铭牌应朝外。手提式灭火器宜设置在灭火器箱内或挂钩、托架上，其顶部离地面高度不应大于</a:t>
            </a:r>
            <a:r>
              <a:rPr lang="en-US" dirty="0" smtClean="0"/>
              <a:t>1.50m</a:t>
            </a:r>
            <a:r>
              <a:rPr lang="zh-CN" altLang="en-US" dirty="0" smtClean="0"/>
              <a:t>；底部离地面高度不宜小于</a:t>
            </a:r>
            <a:r>
              <a:rPr lang="en-US" dirty="0" smtClean="0"/>
              <a:t>0.08m</a:t>
            </a:r>
            <a:r>
              <a:rPr lang="zh-CN" altLang="en-US" dirty="0" smtClean="0"/>
              <a:t>。灭火器箱不得上锁。</a:t>
            </a:r>
          </a:p>
          <a:p>
            <a:pPr>
              <a:buNone/>
            </a:pPr>
            <a:r>
              <a:rPr lang="en-US" dirty="0" smtClean="0"/>
              <a:t>10</a:t>
            </a:r>
            <a:r>
              <a:rPr lang="zh-CN" altLang="en-US" dirty="0" smtClean="0"/>
              <a:t>．仓库内储存物品距离墙体</a:t>
            </a:r>
            <a:r>
              <a:rPr lang="en-US" dirty="0" smtClean="0"/>
              <a:t>20CM</a:t>
            </a:r>
            <a:r>
              <a:rPr lang="zh-CN" altLang="en-US" dirty="0" smtClean="0"/>
              <a:t>。</a:t>
            </a:r>
          </a:p>
          <a:p>
            <a:pPr>
              <a:buNone/>
            </a:pPr>
            <a:r>
              <a:rPr lang="en-US" dirty="0" smtClean="0"/>
              <a:t>11</a:t>
            </a:r>
            <a:r>
              <a:rPr lang="zh-CN" altLang="en-US" dirty="0" smtClean="0"/>
              <a:t>．仓库库存物品应当分类、分垛储存，每垛占地面积不宜大于一百平方米，垛与垛间距不小于一米，垛与墙间距不小于零点五米，垛与梁、柱间距不小于零点三米，主要通道的宽度不小于二米。</a:t>
            </a:r>
            <a:endParaRPr lang="en-US" altLang="zh-CN" dirty="0" smtClean="0"/>
          </a:p>
          <a:p>
            <a:pPr>
              <a:buNone/>
            </a:pPr>
            <a:r>
              <a:rPr lang="en-US" dirty="0" smtClean="0"/>
              <a:t>12</a:t>
            </a:r>
            <a:r>
              <a:rPr lang="en-US" altLang="zh-CN" dirty="0" smtClean="0"/>
              <a:t>. </a:t>
            </a:r>
            <a:r>
              <a:rPr lang="zh-CN" altLang="en-US" dirty="0" smtClean="0"/>
              <a:t>氧气瓶保管与存放时应防止沾染油污；放置时必须平稳可靠，不应与其他气瓶混在一起；不许曝晒。库房周围不得放易燃物品，库内温度不得超过</a:t>
            </a:r>
            <a:r>
              <a:rPr lang="en-US" dirty="0" smtClean="0"/>
              <a:t>30℃</a:t>
            </a:r>
            <a:r>
              <a:rPr lang="zh-CN" altLang="en-US" dirty="0" smtClean="0"/>
              <a:t>。</a:t>
            </a:r>
            <a:endParaRPr lang="en-US" altLang="zh-CN" dirty="0" smtClean="0"/>
          </a:p>
          <a:p>
            <a:pPr>
              <a:buNone/>
            </a:pPr>
            <a:endParaRPr lang="zh-CN" altLang="en-US" dirty="0" smtClean="0"/>
          </a:p>
          <a:p>
            <a:endParaRPr lang="zh-CN" altLang="en-US" dirty="0"/>
          </a:p>
        </p:txBody>
      </p:sp>
      <p:sp>
        <p:nvSpPr>
          <p:cNvPr id="5" name="矩形 4">
            <a:hlinkClick r:id="" action="ppaction://noaction"/>
          </p:cNvPr>
          <p:cNvSpPr/>
          <p:nvPr/>
        </p:nvSpPr>
        <p:spPr>
          <a:xfrm>
            <a:off x="5286380" y="3571876"/>
            <a:ext cx="3857620" cy="32861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19943122"/>
      </p:ext>
    </p:extLst>
  </p:cSld>
  <p:clrMapOvr>
    <a:masterClrMapping/>
  </p:clrMapOvr>
  <p:transition spd="slow">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49275"/>
            <a:ext cx="8255000" cy="576263"/>
          </a:xfrm>
        </p:spPr>
        <p:txBody>
          <a:bodyPr/>
          <a:lstStyle/>
          <a:p>
            <a:r>
              <a:rPr lang="zh-CN" altLang="en-US" dirty="0" smtClean="0">
                <a:latin typeface="黑体" panose="02010609060101010101" pitchFamily="49" charset="-122"/>
                <a:ea typeface="黑体" panose="02010609060101010101" pitchFamily="49" charset="-122"/>
              </a:rPr>
              <a:t>安全间距 </a:t>
            </a:r>
            <a:r>
              <a:rPr lang="en-US" altLang="zh-CN" dirty="0" smtClean="0">
                <a:latin typeface="黑体" panose="02010609060101010101" pitchFamily="49" charset="-122"/>
                <a:ea typeface="黑体" panose="02010609060101010101" pitchFamily="49" charset="-122"/>
              </a:rPr>
              <a:t>3</a:t>
            </a:r>
            <a:endParaRPr lang="zh-CN" altLang="en-US" dirty="0">
              <a:latin typeface="黑体" panose="02010609060101010101" pitchFamily="49" charset="-122"/>
              <a:ea typeface="黑体" panose="02010609060101010101" pitchFamily="49" charset="-122"/>
            </a:endParaRPr>
          </a:p>
        </p:txBody>
      </p:sp>
      <p:sp>
        <p:nvSpPr>
          <p:cNvPr id="3" name="文本占位符 2"/>
          <p:cNvSpPr>
            <a:spLocks noGrp="1"/>
          </p:cNvSpPr>
          <p:nvPr>
            <p:ph type="body" sz="half" idx="1"/>
          </p:nvPr>
        </p:nvSpPr>
        <p:spPr>
          <a:xfrm>
            <a:off x="468312" y="1268760"/>
            <a:ext cx="8247091" cy="4525962"/>
          </a:xfrm>
        </p:spPr>
        <p:txBody>
          <a:bodyPr/>
          <a:lstStyle/>
          <a:p>
            <a:pPr lvl="0"/>
            <a:r>
              <a:rPr lang="en-US" altLang="zh-CN" dirty="0">
                <a:solidFill>
                  <a:srgbClr val="000000"/>
                </a:solidFill>
              </a:rPr>
              <a:t>13.</a:t>
            </a:r>
            <a:r>
              <a:rPr lang="zh-CN" altLang="en-US" dirty="0">
                <a:solidFill>
                  <a:srgbClr val="000000"/>
                </a:solidFill>
              </a:rPr>
              <a:t>乙炔瓶在使用现场或班组小库内储量不得超过</a:t>
            </a:r>
            <a:r>
              <a:rPr lang="en-US" altLang="zh-CN" dirty="0">
                <a:solidFill>
                  <a:srgbClr val="000000"/>
                </a:solidFill>
              </a:rPr>
              <a:t>5</a:t>
            </a:r>
            <a:r>
              <a:rPr lang="zh-CN" altLang="en-US" dirty="0">
                <a:solidFill>
                  <a:srgbClr val="000000"/>
                </a:solidFill>
              </a:rPr>
              <a:t>瓶，相邻的墙应是无门窗洞的防火墙，严禁任何管线穿过，储存温度不大于</a:t>
            </a:r>
            <a:r>
              <a:rPr lang="en-US" altLang="zh-CN" dirty="0">
                <a:solidFill>
                  <a:srgbClr val="000000"/>
                </a:solidFill>
              </a:rPr>
              <a:t>40</a:t>
            </a:r>
            <a:r>
              <a:rPr lang="zh-CN" altLang="en-US" dirty="0">
                <a:solidFill>
                  <a:srgbClr val="000000"/>
                </a:solidFill>
              </a:rPr>
              <a:t>度。</a:t>
            </a:r>
          </a:p>
          <a:p>
            <a:pPr lvl="0"/>
            <a:r>
              <a:rPr lang="en-US" altLang="zh-CN" dirty="0">
                <a:solidFill>
                  <a:srgbClr val="000000"/>
                </a:solidFill>
              </a:rPr>
              <a:t>14</a:t>
            </a:r>
            <a:r>
              <a:rPr lang="zh-CN" altLang="en-US" dirty="0">
                <a:solidFill>
                  <a:srgbClr val="000000"/>
                </a:solidFill>
              </a:rPr>
              <a:t>．正常干燥场所的室内照明，垂直距离不应小于</a:t>
            </a:r>
            <a:r>
              <a:rPr lang="en-US" altLang="zh-CN" dirty="0">
                <a:solidFill>
                  <a:srgbClr val="000000"/>
                </a:solidFill>
              </a:rPr>
              <a:t>1.8</a:t>
            </a:r>
            <a:r>
              <a:rPr lang="zh-CN" altLang="en-US" dirty="0">
                <a:solidFill>
                  <a:srgbClr val="000000"/>
                </a:solidFill>
              </a:rPr>
              <a:t>米，否则采用安全电压。</a:t>
            </a:r>
            <a:endParaRPr lang="en-US" altLang="zh-CN" dirty="0">
              <a:solidFill>
                <a:srgbClr val="000000"/>
              </a:solidFill>
            </a:endParaRPr>
          </a:p>
          <a:p>
            <a:pPr>
              <a:buNone/>
            </a:pPr>
            <a:r>
              <a:rPr lang="en-US" dirty="0" smtClean="0"/>
              <a:t>15</a:t>
            </a:r>
            <a:r>
              <a:rPr lang="zh-CN" altLang="en-US" dirty="0" smtClean="0"/>
              <a:t>．安装临时线路时安装高度室内不得低于</a:t>
            </a:r>
            <a:r>
              <a:rPr lang="en-US" dirty="0" smtClean="0"/>
              <a:t>2.5</a:t>
            </a:r>
            <a:r>
              <a:rPr lang="zh-CN" altLang="en-US" dirty="0" smtClean="0"/>
              <a:t>米，室外不得低于</a:t>
            </a:r>
            <a:r>
              <a:rPr lang="en-US" dirty="0" smtClean="0"/>
              <a:t>3.5</a:t>
            </a:r>
            <a:r>
              <a:rPr lang="zh-CN" altLang="en-US" dirty="0" smtClean="0"/>
              <a:t>米。</a:t>
            </a:r>
            <a:endParaRPr lang="en-US" altLang="zh-CN" dirty="0" smtClean="0"/>
          </a:p>
          <a:p>
            <a:pPr>
              <a:buNone/>
            </a:pPr>
            <a:r>
              <a:rPr lang="en-US" dirty="0" smtClean="0"/>
              <a:t>16. </a:t>
            </a:r>
            <a:r>
              <a:rPr lang="zh-CN" altLang="en-US" dirty="0" smtClean="0"/>
              <a:t>电气设备设置场所应能避免物体打击和机械损伤，否则应做防护处置。</a:t>
            </a:r>
            <a:endParaRPr lang="en-US" altLang="zh-CN" dirty="0" smtClean="0"/>
          </a:p>
          <a:p>
            <a:pPr>
              <a:buNone/>
            </a:pPr>
            <a:r>
              <a:rPr lang="en-US" dirty="0" smtClean="0"/>
              <a:t>17</a:t>
            </a:r>
            <a:r>
              <a:rPr lang="zh-CN" altLang="en-US" dirty="0" smtClean="0"/>
              <a:t>．疏散通道中，“紧急出口”标志宜设置在通道两侧部及拐弯处的墙面上，标志牌的上边缘距地面不应大于</a:t>
            </a:r>
            <a:r>
              <a:rPr lang="en-US" dirty="0" smtClean="0"/>
              <a:t>1m</a:t>
            </a:r>
            <a:r>
              <a:rPr lang="zh-CN" altLang="en-US" dirty="0" smtClean="0"/>
              <a:t>。也可以把标志直接设置在地面上，上面加盖不燃透明牢固的保护板。标志的间距不应大于</a:t>
            </a:r>
            <a:r>
              <a:rPr lang="en-US" dirty="0" smtClean="0"/>
              <a:t>20m</a:t>
            </a:r>
            <a:r>
              <a:rPr lang="zh-CN" altLang="en-US" dirty="0" smtClean="0"/>
              <a:t>，袋形走道的尽头离标志的距离不应大于</a:t>
            </a:r>
            <a:r>
              <a:rPr lang="en-US" dirty="0" smtClean="0"/>
              <a:t>10m</a:t>
            </a:r>
            <a:r>
              <a:rPr lang="zh-CN" altLang="en-US" dirty="0" smtClean="0"/>
              <a:t>。</a:t>
            </a:r>
            <a:endParaRPr lang="zh-CN" altLang="en-US" dirty="0"/>
          </a:p>
        </p:txBody>
      </p:sp>
      <p:sp>
        <p:nvSpPr>
          <p:cNvPr id="4" name="矩形 3">
            <a:hlinkClick r:id="rId2" action="ppaction://hlinksldjump"/>
          </p:cNvPr>
          <p:cNvSpPr/>
          <p:nvPr/>
        </p:nvSpPr>
        <p:spPr>
          <a:xfrm>
            <a:off x="6588224" y="4509120"/>
            <a:ext cx="2555776" cy="23488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186059"/>
      </p:ext>
    </p:extLst>
  </p:cSld>
  <p:clrMapOvr>
    <a:masterClrMapping/>
  </p:clrMapOvr>
  <p:transition spd="slow">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0114" name="Rectangle 2"/>
          <p:cNvSpPr>
            <a:spLocks noGrp="1" noChangeArrowheads="1"/>
          </p:cNvSpPr>
          <p:nvPr>
            <p:ph type="title"/>
          </p:nvPr>
        </p:nvSpPr>
        <p:spPr>
          <a:xfrm>
            <a:off x="457200" y="274638"/>
            <a:ext cx="8229600" cy="1143000"/>
          </a:xfrm>
        </p:spPr>
        <p:txBody>
          <a:bodyPr/>
          <a:lstStyle/>
          <a:p>
            <a:endParaRPr lang="zh-CN" altLang="en-US" smtClean="0"/>
          </a:p>
        </p:txBody>
      </p:sp>
      <p:sp>
        <p:nvSpPr>
          <p:cNvPr id="2650115" name="Rectangle 3"/>
          <p:cNvSpPr>
            <a:spLocks noGrp="1" noChangeArrowheads="1"/>
          </p:cNvSpPr>
          <p:nvPr>
            <p:ph type="body" idx="1"/>
          </p:nvPr>
        </p:nvSpPr>
        <p:spPr/>
        <p:txBody>
          <a:bodyPr/>
          <a:lstStyle/>
          <a:p>
            <a:endParaRPr lang="zh-CN" altLang="en-US" smtClean="0"/>
          </a:p>
        </p:txBody>
      </p:sp>
      <p:pic>
        <p:nvPicPr>
          <p:cNvPr id="2650116" name="Picture 4" descr="海信">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755775"/>
            <a:ext cx="17541876" cy="13377863"/>
          </a:xfrm>
          <a:prstGeom prst="rect">
            <a:avLst/>
          </a:prstGeom>
          <a:noFill/>
          <a:extLst>
            <a:ext uri="{909E8E84-426E-40DD-AFC4-6F175D3DCCD1}">
              <a14:hiddenFill xmlns:a14="http://schemas.microsoft.com/office/drawing/2010/main">
                <a:solidFill>
                  <a:srgbClr val="FFFFFF"/>
                </a:solidFill>
              </a14:hiddenFill>
            </a:ext>
          </a:extLst>
        </p:spPr>
      </p:pic>
      <p:sp>
        <p:nvSpPr>
          <p:cNvPr id="2650117" name="Rectangle 5"/>
          <p:cNvSpPr>
            <a:spLocks noChangeArrowheads="1"/>
          </p:cNvSpPr>
          <p:nvPr/>
        </p:nvSpPr>
        <p:spPr bwMode="auto">
          <a:xfrm>
            <a:off x="4354513" y="2492375"/>
            <a:ext cx="4789487"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smtClean="0">
                <a:solidFill>
                  <a:srgbClr val="2402EE"/>
                </a:solidFill>
                <a:ea typeface="宋体" panose="02010600030101010101" pitchFamily="2" charset="-122"/>
              </a:rPr>
              <a:t>       定置实施必须做到：有图必有物，有物必有区，有区必挂牌，有牌必分类；按图定置，按类存放，帐、图、物一致。</a:t>
            </a:r>
          </a:p>
        </p:txBody>
      </p:sp>
    </p:spTree>
    <p:extLst>
      <p:ext uri="{BB962C8B-B14F-4D97-AF65-F5344CB8AC3E}">
        <p14:creationId xmlns:p14="http://schemas.microsoft.com/office/powerpoint/2010/main" val="2739241061"/>
      </p:ext>
    </p:extLst>
  </p:cSld>
  <p:clrMapOvr>
    <a:masterClrMapping/>
  </p:clrMapOvr>
  <p:transition spd="slow">
    <p:spli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时间进度案例</a:t>
            </a:r>
            <a:r>
              <a:rPr lang="en-US" altLang="zh-CN" dirty="0" smtClean="0"/>
              <a:t>--</a:t>
            </a:r>
            <a:r>
              <a:rPr lang="zh-CN" altLang="en-US" dirty="0" smtClean="0"/>
              <a:t>专用设备制造计划进度（甘特图）</a:t>
            </a:r>
            <a:endParaRPr lang="zh-CN"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2727835684"/>
              </p:ext>
            </p:extLst>
          </p:nvPr>
        </p:nvGraphicFramePr>
        <p:xfrm>
          <a:off x="428596" y="1500174"/>
          <a:ext cx="8143930" cy="2428895"/>
        </p:xfrm>
        <a:graphic>
          <a:graphicData uri="http://schemas.openxmlformats.org/drawingml/2006/table">
            <a:tbl>
              <a:tblPr/>
              <a:tblGrid>
                <a:gridCol w="1001024"/>
                <a:gridCol w="1391254"/>
                <a:gridCol w="916192"/>
                <a:gridCol w="322364"/>
                <a:gridCol w="322364"/>
                <a:gridCol w="322364"/>
                <a:gridCol w="322364"/>
                <a:gridCol w="322364"/>
                <a:gridCol w="322364"/>
                <a:gridCol w="322364"/>
                <a:gridCol w="322364"/>
                <a:gridCol w="322364"/>
                <a:gridCol w="322364"/>
                <a:gridCol w="322364"/>
                <a:gridCol w="322364"/>
                <a:gridCol w="322364"/>
                <a:gridCol w="322364"/>
                <a:gridCol w="322364"/>
              </a:tblGrid>
              <a:tr h="488418">
                <a:tc gridSpan="3">
                  <a:txBody>
                    <a:bodyPr/>
                    <a:lstStyle/>
                    <a:p>
                      <a:pPr algn="ctr" fontAlgn="ctr"/>
                      <a:r>
                        <a:rPr lang="zh-CN" altLang="en-US" sz="2000" b="0" i="0" u="none" strike="noStrike" dirty="0">
                          <a:latin typeface="华文中宋" panose="02010600040101010101" pitchFamily="2" charset="-122"/>
                          <a:ea typeface="华文中宋" panose="02010600040101010101" pitchFamily="2" charset="-122"/>
                        </a:rPr>
                        <a:t>专用设备</a:t>
                      </a:r>
                      <a:r>
                        <a:rPr lang="zh-CN" altLang="en-US" sz="2000" b="0" i="0" u="none" strike="noStrike" dirty="0" smtClean="0">
                          <a:latin typeface="华文中宋" panose="02010600040101010101" pitchFamily="2" charset="-122"/>
                          <a:ea typeface="华文中宋" panose="02010600040101010101" pitchFamily="2" charset="-122"/>
                        </a:rPr>
                        <a:t>制造计划进度</a:t>
                      </a:r>
                      <a:endParaRPr lang="zh-CN" altLang="en-US" sz="2000" b="0" i="0" u="none" strike="noStrike" dirty="0">
                        <a:latin typeface="华文中宋" panose="02010600040101010101" pitchFamily="2" charset="-122"/>
                        <a:ea typeface="华文中宋" panose="02010600040101010101" pitchFamily="2"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15">
                  <a:txBody>
                    <a:bodyPr/>
                    <a:lstStyle/>
                    <a:p>
                      <a:pPr algn="ctr" fontAlgn="ctr"/>
                      <a:r>
                        <a:rPr lang="zh-CN" altLang="en-US" sz="2000" b="0" i="0" u="none" strike="noStrike">
                          <a:latin typeface="华文中宋" panose="02010600040101010101" pitchFamily="2" charset="-122"/>
                          <a:ea typeface="华文中宋" panose="02010600040101010101" pitchFamily="2" charset="-122"/>
                        </a:rPr>
                        <a:t>甘特图</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7211">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活动代号</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活动内容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计划时间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11">
                <a:tc>
                  <a:txBody>
                    <a:bodyPr/>
                    <a:lstStyle/>
                    <a:p>
                      <a:pPr algn="ctr" fontAlgn="ctr"/>
                      <a:r>
                        <a:rPr lang="en-US" sz="1200" b="0" i="0" u="none" strike="noStrike">
                          <a:latin typeface="华文中宋" panose="02010600040101010101" pitchFamily="2" charset="-122"/>
                          <a:ea typeface="华文中宋" panose="02010600040101010101" pitchFamily="2" charset="-122"/>
                        </a:rPr>
                        <a: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产品设计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11">
                <a:tc>
                  <a:txBody>
                    <a:bodyPr/>
                    <a:lstStyle/>
                    <a:p>
                      <a:pPr algn="ctr" fontAlgn="ctr"/>
                      <a:r>
                        <a:rPr lang="en-US" sz="1200" b="0" i="0" u="none" strike="noStrike">
                          <a:latin typeface="华文中宋" panose="02010600040101010101" pitchFamily="2" charset="-122"/>
                          <a:ea typeface="华文中宋" panose="02010600040101010101" pitchFamily="2" charset="-122"/>
                        </a:rPr>
                        <a:t>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工艺编制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zh-CN" altLang="en-US"/>
                    </a:p>
                  </a:txBody>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11">
                <a:tc>
                  <a:txBody>
                    <a:bodyPr/>
                    <a:lstStyle/>
                    <a:p>
                      <a:pPr algn="ctr" fontAlgn="ctr"/>
                      <a:r>
                        <a:rPr lang="en-US" sz="1200" b="0" i="0" u="none" strike="noStrike">
                          <a:latin typeface="华文中宋" panose="02010600040101010101" pitchFamily="2" charset="-122"/>
                          <a:ea typeface="华文中宋" panose="02010600040101010101" pitchFamily="2" charset="-122"/>
                        </a:rPr>
                        <a:t>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原材料等采购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11">
                <a:tc>
                  <a:txBody>
                    <a:bodyPr/>
                    <a:lstStyle/>
                    <a:p>
                      <a:pPr algn="ctr" fontAlgn="ctr"/>
                      <a:r>
                        <a:rPr lang="en-US" sz="1200" b="0" i="0" u="none" strike="noStrike">
                          <a:latin typeface="华文中宋" panose="02010600040101010101" pitchFamily="2" charset="-122"/>
                          <a:ea typeface="华文中宋" panose="02010600040101010101" pitchFamily="2" charset="-122"/>
                        </a:rPr>
                        <a:t>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工艺装备制造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11">
                <a:tc>
                  <a:txBody>
                    <a:bodyPr/>
                    <a:lstStyle/>
                    <a:p>
                      <a:pPr algn="ctr" fontAlgn="ctr"/>
                      <a:r>
                        <a:rPr lang="en-US" sz="1200" b="0" i="0" u="none" strike="noStrike">
                          <a:latin typeface="华文中宋" panose="02010600040101010101" pitchFamily="2" charset="-122"/>
                          <a:ea typeface="华文中宋" panose="02010600040101010101" pitchFamily="2" charset="-122"/>
                        </a:rPr>
                        <a: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零件加工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zh-CN" altLang="en-US"/>
                    </a:p>
                  </a:txBody>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211">
                <a:tc>
                  <a:txBody>
                    <a:bodyPr/>
                    <a:lstStyle/>
                    <a:p>
                      <a:pPr algn="ctr" fontAlgn="ctr"/>
                      <a:r>
                        <a:rPr lang="en-US" sz="1200" b="0" i="0" u="none" strike="noStrike">
                          <a:latin typeface="华文中宋" panose="02010600040101010101" pitchFamily="2" charset="-122"/>
                          <a:ea typeface="华文中宋" panose="02010600040101010101" pitchFamily="2" charset="-122"/>
                        </a:rPr>
                        <a:t>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产品装配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华文中宋" panose="02010600040101010101" pitchFamily="2" charset="-122"/>
                          <a:ea typeface="华文中宋" panose="02010600040101010101" pitchFamily="2" charset="-122"/>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200" b="0" i="0" u="none" strike="noStrike" dirty="0">
                          <a:latin typeface="华文中宋" panose="02010600040101010101" pitchFamily="2" charset="-122"/>
                          <a:ea typeface="华文中宋" panose="0201060004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CN" altLang="en-US"/>
                    </a:p>
                  </a:txBody>
                  <a:tcPr/>
                </a:tc>
              </a:tr>
            </a:tbl>
          </a:graphicData>
        </a:graphic>
      </p:graphicFrame>
      <p:sp>
        <p:nvSpPr>
          <p:cNvPr id="10" name="Text Box 4"/>
          <p:cNvSpPr txBox="1">
            <a:spLocks noChangeArrowheads="1"/>
          </p:cNvSpPr>
          <p:nvPr/>
        </p:nvSpPr>
        <p:spPr bwMode="auto">
          <a:xfrm>
            <a:off x="285720" y="4286256"/>
            <a:ext cx="8501122" cy="1107996"/>
          </a:xfrm>
          <a:prstGeom prst="rect">
            <a:avLst/>
          </a:prstGeom>
          <a:noFill/>
          <a:ln w="9525">
            <a:noFill/>
            <a:miter lim="800000"/>
            <a:headEnd/>
            <a:tailEnd/>
          </a:ln>
        </p:spPr>
        <p:txBody>
          <a:bodyPr wrap="square">
            <a:spAutoFit/>
          </a:bodyPr>
          <a:lstStyle/>
          <a:p>
            <a:pPr indent="361950"/>
            <a:r>
              <a:rPr lang="zh-CN" altLang="en-US" dirty="0" smtClean="0">
                <a:solidFill>
                  <a:srgbClr val="000000"/>
                </a:solidFill>
                <a:latin typeface="华文中宋" pitchFamily="2" charset="-122"/>
                <a:ea typeface="华文中宋" pitchFamily="2" charset="-122"/>
              </a:rPr>
              <a:t>由</a:t>
            </a:r>
            <a:r>
              <a:rPr lang="zh-CN" altLang="en-US" dirty="0">
                <a:solidFill>
                  <a:srgbClr val="000000"/>
                </a:solidFill>
                <a:latin typeface="华文中宋" pitchFamily="2" charset="-122"/>
                <a:ea typeface="华文中宋" pitchFamily="2" charset="-122"/>
              </a:rPr>
              <a:t>亨利</a:t>
            </a:r>
            <a:r>
              <a:rPr lang="en-US" altLang="zh-CN" dirty="0">
                <a:solidFill>
                  <a:srgbClr val="000000"/>
                </a:solidFill>
                <a:latin typeface="华文中宋" pitchFamily="2" charset="-122"/>
                <a:ea typeface="华文中宋" pitchFamily="2" charset="-122"/>
              </a:rPr>
              <a:t>•</a:t>
            </a:r>
            <a:r>
              <a:rPr lang="zh-CN" altLang="en-US" dirty="0">
                <a:solidFill>
                  <a:srgbClr val="000000"/>
                </a:solidFill>
                <a:latin typeface="华文中宋" pitchFamily="2" charset="-122"/>
                <a:ea typeface="华文中宋" pitchFamily="2" charset="-122"/>
              </a:rPr>
              <a:t>甘特</a:t>
            </a:r>
            <a:r>
              <a:rPr lang="zh-CN" altLang="en-US" dirty="0" smtClean="0">
                <a:solidFill>
                  <a:srgbClr val="000000"/>
                </a:solidFill>
                <a:latin typeface="华文中宋" pitchFamily="2" charset="-122"/>
                <a:ea typeface="华文中宋" pitchFamily="2" charset="-122"/>
              </a:rPr>
              <a:t>开发的一种线条图，横轴两条线，一条表示计划时间，一条表示实际完成时间；纵轴按流程表示活动或项目；直观</a:t>
            </a:r>
            <a:r>
              <a:rPr lang="zh-CN" altLang="en-US" dirty="0">
                <a:solidFill>
                  <a:srgbClr val="000000"/>
                </a:solidFill>
                <a:latin typeface="华文中宋" pitchFamily="2" charset="-122"/>
                <a:ea typeface="华文中宋" pitchFamily="2" charset="-122"/>
              </a:rPr>
              <a:t>地表明任务计划在什么时候</a:t>
            </a:r>
            <a:r>
              <a:rPr lang="zh-CN" altLang="en-US" dirty="0" smtClean="0">
                <a:solidFill>
                  <a:srgbClr val="000000"/>
                </a:solidFill>
                <a:latin typeface="华文中宋" pitchFamily="2" charset="-122"/>
                <a:ea typeface="华文中宋" pitchFamily="2" charset="-122"/>
              </a:rPr>
              <a:t>进行及</a:t>
            </a:r>
            <a:r>
              <a:rPr lang="zh-CN" altLang="en-US" dirty="0">
                <a:solidFill>
                  <a:srgbClr val="000000"/>
                </a:solidFill>
                <a:latin typeface="华文中宋" pitchFamily="2" charset="-122"/>
                <a:ea typeface="华文中宋" pitchFamily="2" charset="-122"/>
              </a:rPr>
              <a:t>实际</a:t>
            </a:r>
            <a:r>
              <a:rPr lang="zh-CN" altLang="en-US" dirty="0" smtClean="0">
                <a:solidFill>
                  <a:srgbClr val="000000"/>
                </a:solidFill>
                <a:latin typeface="华文中宋" pitchFamily="2" charset="-122"/>
                <a:ea typeface="华文中宋" pitchFamily="2" charset="-122"/>
              </a:rPr>
              <a:t>进展情况。</a:t>
            </a:r>
            <a:endParaRPr lang="en-US" altLang="zh-CN" dirty="0">
              <a:solidFill>
                <a:srgbClr val="000000"/>
              </a:solidFill>
              <a:latin typeface="华文中宋" pitchFamily="2" charset="-122"/>
              <a:ea typeface="华文中宋" pitchFamily="2" charset="-122"/>
            </a:endParaRPr>
          </a:p>
        </p:txBody>
      </p:sp>
    </p:spTree>
    <p:extLst>
      <p:ext uri="{BB962C8B-B14F-4D97-AF65-F5344CB8AC3E}">
        <p14:creationId xmlns:p14="http://schemas.microsoft.com/office/powerpoint/2010/main" val="1992060423"/>
      </p:ext>
    </p:extLst>
  </p:cSld>
  <p:clrMapOvr>
    <a:masterClrMapping/>
  </p:clrMapOvr>
  <p:transition spd="slow">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a:hlinkClick r:id="" action="ppaction://noaction"/>
          </p:cNvPr>
          <p:cNvSpPr>
            <a:spLocks noChangeArrowheads="1"/>
          </p:cNvSpPr>
          <p:nvPr/>
        </p:nvSpPr>
        <p:spPr bwMode="auto">
          <a:xfrm>
            <a:off x="4643438" y="4221163"/>
            <a:ext cx="4500562" cy="2303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71" name="Rectangle 3"/>
          <p:cNvSpPr>
            <a:spLocks noGrp="1" noChangeArrowheads="1"/>
          </p:cNvSpPr>
          <p:nvPr>
            <p:ph type="title"/>
          </p:nvPr>
        </p:nvSpPr>
        <p:spPr>
          <a:xfrm>
            <a:off x="996950" y="476250"/>
            <a:ext cx="8031163" cy="576263"/>
          </a:xfrm>
        </p:spPr>
        <p:txBody>
          <a:bodyPr/>
          <a:lstStyle/>
          <a:p>
            <a:pPr algn="r"/>
            <a:r>
              <a:rPr lang="zh-CN" altLang="en-US" dirty="0" smtClean="0"/>
              <a:t>网络计划技术（箭</a:t>
            </a:r>
            <a:r>
              <a:rPr lang="zh-CN" altLang="en-US" dirty="0"/>
              <a:t>条</a:t>
            </a:r>
            <a:r>
              <a:rPr lang="zh-CN" altLang="en-US" dirty="0" smtClean="0"/>
              <a:t>图）</a:t>
            </a:r>
            <a:endParaRPr lang="zh-CN" altLang="en-US" dirty="0"/>
          </a:p>
        </p:txBody>
      </p:sp>
      <p:sp>
        <p:nvSpPr>
          <p:cNvPr id="570372" name="Rectangle 4"/>
          <p:cNvSpPr>
            <a:spLocks noGrp="1" noChangeArrowheads="1"/>
          </p:cNvSpPr>
          <p:nvPr>
            <p:ph type="body" idx="1"/>
          </p:nvPr>
        </p:nvSpPr>
        <p:spPr>
          <a:xfrm>
            <a:off x="179388" y="1208088"/>
            <a:ext cx="8785225" cy="4525962"/>
          </a:xfrm>
        </p:spPr>
        <p:txBody>
          <a:bodyPr/>
          <a:lstStyle/>
          <a:p>
            <a:r>
              <a:rPr lang="en-US" altLang="zh-CN" b="0" dirty="0"/>
              <a:t>1957</a:t>
            </a:r>
            <a:r>
              <a:rPr lang="zh-CN" altLang="en-US" b="0" dirty="0"/>
              <a:t>年，美国杜邦公司推出。</a:t>
            </a:r>
          </a:p>
          <a:p>
            <a:r>
              <a:rPr lang="zh-CN" altLang="en-US" b="0" dirty="0"/>
              <a:t>对某事的实施，建立最佳的日程计划，使其顺利完成。</a:t>
            </a:r>
          </a:p>
          <a:p>
            <a:r>
              <a:rPr lang="zh-CN" altLang="en-US" b="0" dirty="0"/>
              <a:t>案例：某部件由两部分、四个工序完成。加工管子和加工盘子可以同时开始，将以上的工艺过程用箭条图表示如下：</a:t>
            </a:r>
          </a:p>
          <a:p>
            <a:endParaRPr lang="zh-CN" altLang="en-US" b="0" dirty="0"/>
          </a:p>
          <a:p>
            <a:endParaRPr lang="zh-CN" altLang="en-US" b="0" dirty="0"/>
          </a:p>
          <a:p>
            <a:endParaRPr lang="zh-CN" altLang="en-US" b="0" dirty="0"/>
          </a:p>
        </p:txBody>
      </p:sp>
      <p:pic>
        <p:nvPicPr>
          <p:cNvPr id="570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3154363"/>
            <a:ext cx="12176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0374" name="Group 6"/>
          <p:cNvGrpSpPr>
            <a:grpSpLocks/>
          </p:cNvGrpSpPr>
          <p:nvPr/>
        </p:nvGrpSpPr>
        <p:grpSpPr bwMode="auto">
          <a:xfrm>
            <a:off x="395288" y="2859088"/>
            <a:ext cx="1584325" cy="1008062"/>
            <a:chOff x="476" y="2296"/>
            <a:chExt cx="998" cy="635"/>
          </a:xfrm>
        </p:grpSpPr>
        <p:pic>
          <p:nvPicPr>
            <p:cNvPr id="570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2296"/>
              <a:ext cx="632"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376" name="AutoShape 8"/>
            <p:cNvSpPr>
              <a:spLocks noChangeArrowheads="1"/>
            </p:cNvSpPr>
            <p:nvPr/>
          </p:nvSpPr>
          <p:spPr bwMode="auto">
            <a:xfrm rot="10800000">
              <a:off x="476" y="2387"/>
              <a:ext cx="998" cy="54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grpSp>
      <p:pic>
        <p:nvPicPr>
          <p:cNvPr id="5703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2786063"/>
            <a:ext cx="100330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378" name="Rectangle 10"/>
          <p:cNvSpPr>
            <a:spLocks noChangeArrowheads="1"/>
          </p:cNvSpPr>
          <p:nvPr/>
        </p:nvSpPr>
        <p:spPr bwMode="auto">
          <a:xfrm>
            <a:off x="179388" y="3722688"/>
            <a:ext cx="23574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mtClean="0">
                <a:solidFill>
                  <a:srgbClr val="000000"/>
                </a:solidFill>
                <a:ea typeface="华文中宋" panose="02010600040101010101" pitchFamily="2" charset="-122"/>
              </a:rPr>
              <a:t>A</a:t>
            </a:r>
            <a:r>
              <a:rPr lang="zh-CN" altLang="en-US" smtClean="0">
                <a:solidFill>
                  <a:srgbClr val="000000"/>
                </a:solidFill>
                <a:ea typeface="华文中宋" panose="02010600040101010101" pitchFamily="2" charset="-122"/>
              </a:rPr>
              <a:t>加工管子</a:t>
            </a:r>
            <a:r>
              <a:rPr lang="en-US" altLang="zh-CN" smtClean="0">
                <a:solidFill>
                  <a:srgbClr val="000000"/>
                </a:solidFill>
                <a:ea typeface="华文中宋" panose="02010600040101010101" pitchFamily="2" charset="-122"/>
              </a:rPr>
              <a:t>30</a:t>
            </a:r>
            <a:r>
              <a:rPr lang="zh-CN" altLang="en-US" smtClean="0">
                <a:solidFill>
                  <a:srgbClr val="000000"/>
                </a:solidFill>
                <a:ea typeface="华文中宋" panose="02010600040101010101" pitchFamily="2" charset="-122"/>
              </a:rPr>
              <a:t>分钟</a:t>
            </a:r>
          </a:p>
        </p:txBody>
      </p:sp>
      <p:sp>
        <p:nvSpPr>
          <p:cNvPr id="570379" name="Rectangle 11"/>
          <p:cNvSpPr>
            <a:spLocks noChangeArrowheads="1"/>
          </p:cNvSpPr>
          <p:nvPr/>
        </p:nvSpPr>
        <p:spPr bwMode="auto">
          <a:xfrm>
            <a:off x="2555875" y="3722688"/>
            <a:ext cx="23574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mtClean="0">
                <a:solidFill>
                  <a:srgbClr val="000000"/>
                </a:solidFill>
                <a:ea typeface="华文中宋" panose="02010600040101010101" pitchFamily="2" charset="-122"/>
              </a:rPr>
              <a:t>B</a:t>
            </a:r>
            <a:r>
              <a:rPr lang="zh-CN" altLang="en-US" smtClean="0">
                <a:solidFill>
                  <a:srgbClr val="000000"/>
                </a:solidFill>
                <a:ea typeface="华文中宋" panose="02010600040101010101" pitchFamily="2" charset="-122"/>
              </a:rPr>
              <a:t>加工盘体</a:t>
            </a:r>
            <a:r>
              <a:rPr lang="en-US" altLang="zh-CN" smtClean="0">
                <a:solidFill>
                  <a:srgbClr val="000000"/>
                </a:solidFill>
                <a:ea typeface="华文中宋" panose="02010600040101010101" pitchFamily="2" charset="-122"/>
              </a:rPr>
              <a:t>20</a:t>
            </a:r>
            <a:r>
              <a:rPr lang="zh-CN" altLang="en-US" smtClean="0">
                <a:solidFill>
                  <a:srgbClr val="000000"/>
                </a:solidFill>
                <a:ea typeface="华文中宋" panose="02010600040101010101" pitchFamily="2" charset="-122"/>
              </a:rPr>
              <a:t>分钟</a:t>
            </a:r>
          </a:p>
        </p:txBody>
      </p:sp>
      <p:sp>
        <p:nvSpPr>
          <p:cNvPr id="570380" name="Rectangle 12"/>
          <p:cNvSpPr>
            <a:spLocks noChangeArrowheads="1"/>
          </p:cNvSpPr>
          <p:nvPr/>
        </p:nvSpPr>
        <p:spPr bwMode="auto">
          <a:xfrm>
            <a:off x="4932363" y="3722688"/>
            <a:ext cx="18145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mtClean="0">
                <a:solidFill>
                  <a:srgbClr val="000000"/>
                </a:solidFill>
                <a:ea typeface="华文中宋" panose="02010600040101010101" pitchFamily="2" charset="-122"/>
              </a:rPr>
              <a:t>C</a:t>
            </a:r>
            <a:r>
              <a:rPr lang="zh-CN" altLang="en-US" smtClean="0">
                <a:solidFill>
                  <a:srgbClr val="000000"/>
                </a:solidFill>
                <a:ea typeface="华文中宋" panose="02010600040101010101" pitchFamily="2" charset="-122"/>
              </a:rPr>
              <a:t>钻孔</a:t>
            </a:r>
            <a:r>
              <a:rPr lang="en-US" altLang="zh-CN" smtClean="0">
                <a:solidFill>
                  <a:srgbClr val="000000"/>
                </a:solidFill>
                <a:ea typeface="华文中宋" panose="02010600040101010101" pitchFamily="2" charset="-122"/>
              </a:rPr>
              <a:t>25</a:t>
            </a:r>
            <a:r>
              <a:rPr lang="zh-CN" altLang="en-US" smtClean="0">
                <a:solidFill>
                  <a:srgbClr val="000000"/>
                </a:solidFill>
                <a:ea typeface="华文中宋" panose="02010600040101010101" pitchFamily="2" charset="-122"/>
              </a:rPr>
              <a:t>分钟</a:t>
            </a:r>
          </a:p>
        </p:txBody>
      </p:sp>
      <p:sp>
        <p:nvSpPr>
          <p:cNvPr id="570381" name="Rectangle 13"/>
          <p:cNvSpPr>
            <a:spLocks noChangeArrowheads="1"/>
          </p:cNvSpPr>
          <p:nvPr/>
        </p:nvSpPr>
        <p:spPr bwMode="auto">
          <a:xfrm>
            <a:off x="6946900" y="3756025"/>
            <a:ext cx="24495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US" altLang="zh-CN" smtClean="0">
                <a:solidFill>
                  <a:srgbClr val="000000"/>
                </a:solidFill>
                <a:ea typeface="华文中宋" panose="02010600040101010101" pitchFamily="2" charset="-122"/>
              </a:rPr>
              <a:t>D</a:t>
            </a:r>
            <a:r>
              <a:rPr lang="zh-CN" altLang="en-US" smtClean="0">
                <a:solidFill>
                  <a:srgbClr val="000000"/>
                </a:solidFill>
                <a:ea typeface="华文中宋" panose="02010600040101010101" pitchFamily="2" charset="-122"/>
              </a:rPr>
              <a:t>焊接</a:t>
            </a:r>
            <a:r>
              <a:rPr lang="en-US" altLang="zh-CN" smtClean="0">
                <a:solidFill>
                  <a:srgbClr val="000000"/>
                </a:solidFill>
                <a:ea typeface="华文中宋" panose="02010600040101010101" pitchFamily="2" charset="-122"/>
              </a:rPr>
              <a:t>30</a:t>
            </a:r>
            <a:r>
              <a:rPr lang="zh-CN" altLang="en-US" smtClean="0">
                <a:solidFill>
                  <a:srgbClr val="000000"/>
                </a:solidFill>
                <a:ea typeface="华文中宋" panose="02010600040101010101" pitchFamily="2" charset="-122"/>
              </a:rPr>
              <a:t>分钟</a:t>
            </a:r>
          </a:p>
        </p:txBody>
      </p:sp>
      <p:pic>
        <p:nvPicPr>
          <p:cNvPr id="57038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538" y="3108325"/>
            <a:ext cx="12176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383" name="Oval 15"/>
          <p:cNvSpPr>
            <a:spLocks noChangeArrowheads="1"/>
          </p:cNvSpPr>
          <p:nvPr/>
        </p:nvSpPr>
        <p:spPr bwMode="auto">
          <a:xfrm>
            <a:off x="5148263" y="3284538"/>
            <a:ext cx="71437" cy="730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84" name="Oval 16"/>
          <p:cNvSpPr>
            <a:spLocks noChangeArrowheads="1"/>
          </p:cNvSpPr>
          <p:nvPr/>
        </p:nvSpPr>
        <p:spPr bwMode="auto">
          <a:xfrm>
            <a:off x="6084888" y="3284538"/>
            <a:ext cx="71437" cy="730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85" name="Oval 17"/>
          <p:cNvSpPr>
            <a:spLocks noChangeArrowheads="1"/>
          </p:cNvSpPr>
          <p:nvPr/>
        </p:nvSpPr>
        <p:spPr bwMode="auto">
          <a:xfrm>
            <a:off x="5435600" y="3429000"/>
            <a:ext cx="71438" cy="730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86" name="Oval 18"/>
          <p:cNvSpPr>
            <a:spLocks noChangeArrowheads="1"/>
          </p:cNvSpPr>
          <p:nvPr/>
        </p:nvSpPr>
        <p:spPr bwMode="auto">
          <a:xfrm>
            <a:off x="5867400" y="3427413"/>
            <a:ext cx="71438" cy="730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87" name="Oval 19"/>
          <p:cNvSpPr>
            <a:spLocks noChangeArrowheads="1"/>
          </p:cNvSpPr>
          <p:nvPr/>
        </p:nvSpPr>
        <p:spPr bwMode="auto">
          <a:xfrm>
            <a:off x="5364163" y="3141663"/>
            <a:ext cx="71437" cy="730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88" name="Oval 20"/>
          <p:cNvSpPr>
            <a:spLocks noChangeArrowheads="1"/>
          </p:cNvSpPr>
          <p:nvPr/>
        </p:nvSpPr>
        <p:spPr bwMode="auto">
          <a:xfrm>
            <a:off x="5795963" y="3141663"/>
            <a:ext cx="71437" cy="730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smtClean="0">
              <a:solidFill>
                <a:srgbClr val="000000"/>
              </a:solidFill>
              <a:ea typeface="宋体" panose="02010600030101010101" pitchFamily="2" charset="-122"/>
            </a:endParaRPr>
          </a:p>
        </p:txBody>
      </p:sp>
      <p:sp>
        <p:nvSpPr>
          <p:cNvPr id="570389" name="Freeform 21"/>
          <p:cNvSpPr>
            <a:spLocks/>
          </p:cNvSpPr>
          <p:nvPr/>
        </p:nvSpPr>
        <p:spPr bwMode="auto">
          <a:xfrm>
            <a:off x="827088" y="3500438"/>
            <a:ext cx="720725" cy="144462"/>
          </a:xfrm>
          <a:custGeom>
            <a:avLst/>
            <a:gdLst>
              <a:gd name="T0" fmla="*/ 0 w 454"/>
              <a:gd name="T1" fmla="*/ 0 h 91"/>
              <a:gd name="T2" fmla="*/ 227 w 454"/>
              <a:gd name="T3" fmla="*/ 91 h 91"/>
              <a:gd name="T4" fmla="*/ 454 w 454"/>
              <a:gd name="T5" fmla="*/ 0 h 91"/>
            </a:gdLst>
            <a:ahLst/>
            <a:cxnLst>
              <a:cxn ang="0">
                <a:pos x="T0" y="T1"/>
              </a:cxn>
              <a:cxn ang="0">
                <a:pos x="T2" y="T3"/>
              </a:cxn>
              <a:cxn ang="0">
                <a:pos x="T4" y="T5"/>
              </a:cxn>
            </a:cxnLst>
            <a:rect l="0" t="0" r="r" b="b"/>
            <a:pathLst>
              <a:path w="454" h="91">
                <a:moveTo>
                  <a:pt x="0" y="0"/>
                </a:moveTo>
                <a:cubicBezTo>
                  <a:pt x="75" y="45"/>
                  <a:pt x="151" y="91"/>
                  <a:pt x="227" y="91"/>
                </a:cubicBezTo>
                <a:cubicBezTo>
                  <a:pt x="303" y="91"/>
                  <a:pt x="416" y="15"/>
                  <a:pt x="454" y="0"/>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graphicFrame>
        <p:nvGraphicFramePr>
          <p:cNvPr id="570390" name="Group 22"/>
          <p:cNvGraphicFramePr>
            <a:graphicFrameLocks noGrp="1"/>
          </p:cNvGraphicFramePr>
          <p:nvPr/>
        </p:nvGraphicFramePr>
        <p:xfrm>
          <a:off x="180975" y="4262438"/>
          <a:ext cx="4319588" cy="2123123"/>
        </p:xfrm>
        <a:graphic>
          <a:graphicData uri="http://schemas.openxmlformats.org/drawingml/2006/table">
            <a:tbl>
              <a:tblPr/>
              <a:tblGrid>
                <a:gridCol w="1655763"/>
                <a:gridCol w="1295400"/>
                <a:gridCol w="1368425"/>
              </a:tblGrid>
              <a:tr h="215900">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工序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先行工序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时间分钟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A</a:t>
                      </a: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：加工管子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rPr>
                        <a:t>—</a:t>
                      </a:r>
                      <a:endPar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B</a:t>
                      </a: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：加工盘子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rPr>
                        <a:t>—</a:t>
                      </a:r>
                      <a:endPar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C</a:t>
                      </a: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：钻孔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D</a:t>
                      </a:r>
                      <a:r>
                        <a:rPr kumimoji="0" lang="zh-CN" altLang="en-US"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：焊接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anose="020B0604020202020204" pitchFamily="34" charset="0"/>
                          <a:ea typeface="华文中宋" panose="02010600040101010101" pitchFamily="2" charset="-122"/>
                        </a:defRPr>
                      </a:lvl1pPr>
                      <a:lvl2pPr marL="893763">
                        <a:spcBef>
                          <a:spcPct val="20000"/>
                        </a:spcBef>
                        <a:defRPr sz="2000">
                          <a:solidFill>
                            <a:schemeClr val="tx1"/>
                          </a:solidFill>
                          <a:latin typeface="Arial" panose="020B0604020202020204" pitchFamily="34" charset="0"/>
                          <a:ea typeface="宋体" panose="02010600030101010101" pitchFamily="2" charset="-122"/>
                        </a:defRPr>
                      </a:lvl2pPr>
                      <a:lvl3pPr marL="1358900">
                        <a:spcBef>
                          <a:spcPct val="20000"/>
                        </a:spcBef>
                        <a:defRPr sz="2000">
                          <a:solidFill>
                            <a:schemeClr val="tx1"/>
                          </a:solidFill>
                          <a:latin typeface="Arial" panose="020B0604020202020204" pitchFamily="34" charset="0"/>
                          <a:ea typeface="宋体" panose="02010600030101010101" pitchFamily="2" charset="-122"/>
                        </a:defRPr>
                      </a:lvl3pPr>
                      <a:lvl4pPr marL="1766888">
                        <a:spcBef>
                          <a:spcPct val="20000"/>
                        </a:spcBef>
                        <a:defRPr sz="2000">
                          <a:solidFill>
                            <a:schemeClr val="tx1"/>
                          </a:solidFill>
                          <a:latin typeface="Arial" panose="020B0604020202020204" pitchFamily="34" charset="0"/>
                          <a:ea typeface="宋体" panose="02010600030101010101" pitchFamily="2" charset="-122"/>
                        </a:defRPr>
                      </a:lvl4pPr>
                      <a:lvl5pPr marL="2174875">
                        <a:spcBef>
                          <a:spcPct val="20000"/>
                        </a:spcBef>
                        <a:defRPr sz="2000">
                          <a:solidFill>
                            <a:schemeClr val="tx1"/>
                          </a:solidFill>
                          <a:latin typeface="Arial" panose="020B0604020202020204" pitchFamily="34" charset="0"/>
                          <a:ea typeface="宋体" panose="02010600030101010101" pitchFamily="2" charset="-122"/>
                        </a:defRPr>
                      </a:lvl5pPr>
                      <a:lvl6pPr marL="26320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30892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5464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4003675"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华文中宋" panose="02010600040101010101" pitchFamily="2" charset="-122"/>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0416" name="Rectangle 48"/>
          <p:cNvSpPr>
            <a:spLocks noChangeArrowheads="1"/>
          </p:cNvSpPr>
          <p:nvPr/>
        </p:nvSpPr>
        <p:spPr bwMode="auto">
          <a:xfrm>
            <a:off x="4976813" y="479107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smtClean="0">
                <a:solidFill>
                  <a:srgbClr val="000000"/>
                </a:solidFill>
                <a:latin typeface="华文中宋" panose="02010600040101010101" pitchFamily="2" charset="-122"/>
                <a:ea typeface="华文中宋" panose="02010600040101010101" pitchFamily="2" charset="-122"/>
              </a:rPr>
              <a:t>①</a:t>
            </a:r>
          </a:p>
        </p:txBody>
      </p:sp>
      <p:sp>
        <p:nvSpPr>
          <p:cNvPr id="570417" name="Rectangle 49"/>
          <p:cNvSpPr>
            <a:spLocks noChangeArrowheads="1"/>
          </p:cNvSpPr>
          <p:nvPr/>
        </p:nvSpPr>
        <p:spPr bwMode="auto">
          <a:xfrm>
            <a:off x="5551488" y="4149725"/>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dirty="0" smtClean="0">
                <a:solidFill>
                  <a:srgbClr val="000000"/>
                </a:solidFill>
                <a:latin typeface="华文中宋" panose="02010600040101010101" pitchFamily="2" charset="-122"/>
                <a:ea typeface="华文中宋" panose="02010600040101010101" pitchFamily="2" charset="-122"/>
              </a:rPr>
              <a:t>②</a:t>
            </a:r>
          </a:p>
        </p:txBody>
      </p:sp>
      <p:sp>
        <p:nvSpPr>
          <p:cNvPr id="570418" name="Rectangle 50"/>
          <p:cNvSpPr>
            <a:spLocks noChangeArrowheads="1"/>
          </p:cNvSpPr>
          <p:nvPr/>
        </p:nvSpPr>
        <p:spPr bwMode="auto">
          <a:xfrm>
            <a:off x="6327775" y="477837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smtClean="0">
                <a:solidFill>
                  <a:srgbClr val="000000"/>
                </a:solidFill>
                <a:latin typeface="华文中宋" panose="02010600040101010101" pitchFamily="2" charset="-122"/>
                <a:ea typeface="华文中宋" panose="02010600040101010101" pitchFamily="2" charset="-122"/>
              </a:rPr>
              <a:t>③</a:t>
            </a:r>
          </a:p>
        </p:txBody>
      </p:sp>
      <p:sp>
        <p:nvSpPr>
          <p:cNvPr id="570419" name="Rectangle 51"/>
          <p:cNvSpPr>
            <a:spLocks noChangeArrowheads="1"/>
          </p:cNvSpPr>
          <p:nvPr/>
        </p:nvSpPr>
        <p:spPr bwMode="auto">
          <a:xfrm>
            <a:off x="7459042" y="479107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dirty="0" smtClean="0">
                <a:solidFill>
                  <a:srgbClr val="000000"/>
                </a:solidFill>
                <a:latin typeface="华文中宋" panose="02010600040101010101" pitchFamily="2" charset="-122"/>
                <a:ea typeface="华文中宋" panose="02010600040101010101" pitchFamily="2" charset="-122"/>
              </a:rPr>
              <a:t>④</a:t>
            </a:r>
          </a:p>
        </p:txBody>
      </p:sp>
      <p:sp>
        <p:nvSpPr>
          <p:cNvPr id="570421" name="Line 53"/>
          <p:cNvSpPr>
            <a:spLocks noChangeShapeType="1"/>
          </p:cNvSpPr>
          <p:nvPr/>
        </p:nvSpPr>
        <p:spPr bwMode="auto">
          <a:xfrm>
            <a:off x="5516563" y="5138738"/>
            <a:ext cx="900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570422" name="Line 54"/>
          <p:cNvSpPr>
            <a:spLocks noChangeShapeType="1"/>
          </p:cNvSpPr>
          <p:nvPr/>
        </p:nvSpPr>
        <p:spPr bwMode="auto">
          <a:xfrm>
            <a:off x="6102351" y="4554538"/>
            <a:ext cx="1403350" cy="419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570423" name="Line 55"/>
          <p:cNvSpPr>
            <a:spLocks noChangeShapeType="1"/>
          </p:cNvSpPr>
          <p:nvPr/>
        </p:nvSpPr>
        <p:spPr bwMode="auto">
          <a:xfrm>
            <a:off x="6946900" y="5119685"/>
            <a:ext cx="512142"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570424" name="Rectangle 56"/>
          <p:cNvSpPr>
            <a:spLocks noChangeArrowheads="1"/>
          </p:cNvSpPr>
          <p:nvPr/>
        </p:nvSpPr>
        <p:spPr bwMode="auto">
          <a:xfrm>
            <a:off x="6011863" y="5811838"/>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smtClean="0">
                <a:solidFill>
                  <a:srgbClr val="000000"/>
                </a:solidFill>
                <a:latin typeface="华文中宋" panose="02010600040101010101" pitchFamily="2" charset="-122"/>
                <a:ea typeface="华文中宋" panose="02010600040101010101" pitchFamily="2" charset="-122"/>
              </a:rPr>
              <a:t>①</a:t>
            </a:r>
          </a:p>
        </p:txBody>
      </p:sp>
      <p:sp>
        <p:nvSpPr>
          <p:cNvPr id="570426" name="Rectangle 58"/>
          <p:cNvSpPr>
            <a:spLocks noChangeArrowheads="1"/>
          </p:cNvSpPr>
          <p:nvPr/>
        </p:nvSpPr>
        <p:spPr bwMode="auto">
          <a:xfrm>
            <a:off x="6876256" y="5805488"/>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smtClean="0">
                <a:solidFill>
                  <a:srgbClr val="000000"/>
                </a:solidFill>
                <a:latin typeface="华文中宋" panose="02010600040101010101" pitchFamily="2" charset="-122"/>
                <a:ea typeface="华文中宋" panose="02010600040101010101" pitchFamily="2" charset="-122"/>
              </a:rPr>
              <a:t>③</a:t>
            </a:r>
          </a:p>
        </p:txBody>
      </p:sp>
      <p:sp>
        <p:nvSpPr>
          <p:cNvPr id="570427" name="Rectangle 59"/>
          <p:cNvSpPr>
            <a:spLocks noChangeArrowheads="1"/>
          </p:cNvSpPr>
          <p:nvPr/>
        </p:nvSpPr>
        <p:spPr bwMode="auto">
          <a:xfrm>
            <a:off x="7674768" y="5805488"/>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smtClean="0">
                <a:solidFill>
                  <a:srgbClr val="000000"/>
                </a:solidFill>
                <a:latin typeface="华文中宋" panose="02010600040101010101" pitchFamily="2" charset="-122"/>
                <a:ea typeface="华文中宋" panose="02010600040101010101" pitchFamily="2" charset="-122"/>
              </a:rPr>
              <a:t>④</a:t>
            </a:r>
          </a:p>
        </p:txBody>
      </p:sp>
      <p:sp>
        <p:nvSpPr>
          <p:cNvPr id="570429" name="Line 61"/>
          <p:cNvSpPr>
            <a:spLocks noChangeShapeType="1"/>
          </p:cNvSpPr>
          <p:nvPr/>
        </p:nvSpPr>
        <p:spPr bwMode="auto">
          <a:xfrm flipV="1">
            <a:off x="6588125" y="6165850"/>
            <a:ext cx="358775"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570430" name="Line 62"/>
          <p:cNvSpPr>
            <a:spLocks noChangeShapeType="1"/>
          </p:cNvSpPr>
          <p:nvPr/>
        </p:nvSpPr>
        <p:spPr bwMode="auto">
          <a:xfrm flipV="1">
            <a:off x="7452518" y="6165850"/>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570431" name="Text Box 63"/>
          <p:cNvSpPr txBox="1">
            <a:spLocks noChangeArrowheads="1"/>
          </p:cNvSpPr>
          <p:nvPr/>
        </p:nvSpPr>
        <p:spPr bwMode="auto">
          <a:xfrm>
            <a:off x="5292725" y="4246563"/>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smtClean="0">
                <a:solidFill>
                  <a:srgbClr val="000000"/>
                </a:solidFill>
                <a:ea typeface="宋体" panose="02010600030101010101" pitchFamily="2" charset="-122"/>
              </a:rPr>
              <a:t>A</a:t>
            </a:r>
          </a:p>
        </p:txBody>
      </p:sp>
      <p:sp>
        <p:nvSpPr>
          <p:cNvPr id="570432" name="Text Box 64"/>
          <p:cNvSpPr txBox="1">
            <a:spLocks noChangeArrowheads="1"/>
          </p:cNvSpPr>
          <p:nvPr/>
        </p:nvSpPr>
        <p:spPr bwMode="auto">
          <a:xfrm>
            <a:off x="4788842" y="491490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solidFill>
                  <a:srgbClr val="000000"/>
                </a:solidFill>
                <a:ea typeface="宋体" panose="02010600030101010101" pitchFamily="2" charset="-122"/>
              </a:rPr>
              <a:t>B</a:t>
            </a:r>
          </a:p>
        </p:txBody>
      </p:sp>
      <p:sp>
        <p:nvSpPr>
          <p:cNvPr id="570433" name="Text Box 65"/>
          <p:cNvSpPr txBox="1">
            <a:spLocks noChangeArrowheads="1"/>
          </p:cNvSpPr>
          <p:nvPr/>
        </p:nvSpPr>
        <p:spPr bwMode="auto">
          <a:xfrm>
            <a:off x="6012160" y="4832325"/>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solidFill>
                  <a:srgbClr val="000000"/>
                </a:solidFill>
                <a:ea typeface="宋体" panose="02010600030101010101" pitchFamily="2" charset="-122"/>
              </a:rPr>
              <a:t>C</a:t>
            </a:r>
          </a:p>
        </p:txBody>
      </p:sp>
      <p:sp>
        <p:nvSpPr>
          <p:cNvPr id="570434" name="Text Box 66"/>
          <p:cNvSpPr txBox="1">
            <a:spLocks noChangeArrowheads="1"/>
          </p:cNvSpPr>
          <p:nvPr/>
        </p:nvSpPr>
        <p:spPr bwMode="auto">
          <a:xfrm>
            <a:off x="7525147" y="4562475"/>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solidFill>
                  <a:srgbClr val="000000"/>
                </a:solidFill>
                <a:ea typeface="宋体" panose="02010600030101010101" pitchFamily="2" charset="-122"/>
              </a:rPr>
              <a:t>D</a:t>
            </a:r>
          </a:p>
        </p:txBody>
      </p:sp>
      <p:sp>
        <p:nvSpPr>
          <p:cNvPr id="570435" name="Text Box 67"/>
          <p:cNvSpPr txBox="1">
            <a:spLocks noChangeArrowheads="1"/>
          </p:cNvSpPr>
          <p:nvPr/>
        </p:nvSpPr>
        <p:spPr bwMode="auto">
          <a:xfrm>
            <a:off x="4859338" y="5911850"/>
            <a:ext cx="172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smtClean="0">
                <a:solidFill>
                  <a:srgbClr val="000000"/>
                </a:solidFill>
                <a:ea typeface="华文中宋" panose="02010600040101010101" pitchFamily="2" charset="-122"/>
              </a:rPr>
              <a:t>关键路线：</a:t>
            </a:r>
          </a:p>
        </p:txBody>
      </p:sp>
      <p:sp>
        <p:nvSpPr>
          <p:cNvPr id="40" name="Rectangle 51"/>
          <p:cNvSpPr>
            <a:spLocks noChangeArrowheads="1"/>
          </p:cNvSpPr>
          <p:nvPr/>
        </p:nvSpPr>
        <p:spPr bwMode="auto">
          <a:xfrm>
            <a:off x="8460432" y="4798893"/>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dirty="0" smtClean="0">
                <a:solidFill>
                  <a:srgbClr val="000000"/>
                </a:solidFill>
                <a:latin typeface="华文中宋" panose="02010600040101010101" pitchFamily="2" charset="-122"/>
                <a:ea typeface="华文中宋" panose="02010600040101010101" pitchFamily="2" charset="-122"/>
              </a:rPr>
              <a:t>⑤</a:t>
            </a:r>
          </a:p>
        </p:txBody>
      </p:sp>
      <p:sp>
        <p:nvSpPr>
          <p:cNvPr id="41" name="Line 55"/>
          <p:cNvSpPr>
            <a:spLocks noChangeShapeType="1"/>
          </p:cNvSpPr>
          <p:nvPr/>
        </p:nvSpPr>
        <p:spPr bwMode="auto">
          <a:xfrm>
            <a:off x="8028384" y="5138737"/>
            <a:ext cx="512142"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42" name="Rectangle 51"/>
          <p:cNvSpPr>
            <a:spLocks noChangeArrowheads="1"/>
          </p:cNvSpPr>
          <p:nvPr/>
        </p:nvSpPr>
        <p:spPr bwMode="auto">
          <a:xfrm>
            <a:off x="8363524" y="5805264"/>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dirty="0" smtClean="0">
                <a:solidFill>
                  <a:srgbClr val="000000"/>
                </a:solidFill>
                <a:latin typeface="华文中宋" panose="02010600040101010101" pitchFamily="2" charset="-122"/>
                <a:ea typeface="华文中宋" panose="02010600040101010101" pitchFamily="2" charset="-122"/>
              </a:rPr>
              <a:t>⑤</a:t>
            </a:r>
          </a:p>
        </p:txBody>
      </p:sp>
      <p:sp>
        <p:nvSpPr>
          <p:cNvPr id="43" name="Line 55"/>
          <p:cNvSpPr>
            <a:spLocks noChangeShapeType="1"/>
          </p:cNvSpPr>
          <p:nvPr/>
        </p:nvSpPr>
        <p:spPr bwMode="auto">
          <a:xfrm>
            <a:off x="8234238" y="6138064"/>
            <a:ext cx="209380" cy="70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smtClean="0">
              <a:solidFill>
                <a:srgbClr val="000000"/>
              </a:solidFill>
              <a:ea typeface="宋体" panose="02010600030101010101" pitchFamily="2" charset="-122"/>
            </a:endParaRPr>
          </a:p>
        </p:txBody>
      </p:sp>
      <p:sp>
        <p:nvSpPr>
          <p:cNvPr id="44" name="矩形 43">
            <a:hlinkClick r:id="rId4" action="ppaction://hlinksldjump"/>
          </p:cNvPr>
          <p:cNvSpPr/>
          <p:nvPr/>
        </p:nvSpPr>
        <p:spPr>
          <a:xfrm>
            <a:off x="5715008" y="4429132"/>
            <a:ext cx="3428992" cy="2428868"/>
          </a:xfrm>
          <a:prstGeom prst="rect">
            <a:avLst/>
          </a:prstGeom>
          <a:solidFill>
            <a:srgbClr val="7FD13B">
              <a:alpha val="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a:ea typeface="宋体"/>
            </a:endParaRPr>
          </a:p>
        </p:txBody>
      </p:sp>
    </p:spTree>
    <p:extLst>
      <p:ext uri="{BB962C8B-B14F-4D97-AF65-F5344CB8AC3E}">
        <p14:creationId xmlns:p14="http://schemas.microsoft.com/office/powerpoint/2010/main" val="3547702415"/>
      </p:ext>
    </p:extLst>
  </p:cSld>
  <p:clrMapOvr>
    <a:masterClrMapping/>
  </p:clrMapOvr>
  <p:transition spd="slow">
    <p:zoom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安全职业健康管理及防范标准（一表）</a:t>
            </a:r>
            <a:endParaRPr lang="zh-CN" altLang="en-US" dirty="0"/>
          </a:p>
        </p:txBody>
      </p:sp>
      <p:graphicFrame>
        <p:nvGraphicFramePr>
          <p:cNvPr id="6" name="内容占位符 5"/>
          <p:cNvGraphicFramePr>
            <a:graphicFrameLocks noGrp="1"/>
          </p:cNvGraphicFramePr>
          <p:nvPr>
            <p:ph idx="1"/>
          </p:nvPr>
        </p:nvGraphicFramePr>
        <p:xfrm>
          <a:off x="0" y="1428736"/>
          <a:ext cx="9143999" cy="4374858"/>
        </p:xfrm>
        <a:graphic>
          <a:graphicData uri="http://schemas.openxmlformats.org/drawingml/2006/table">
            <a:tbl>
              <a:tblPr/>
              <a:tblGrid>
                <a:gridCol w="785786"/>
                <a:gridCol w="142876"/>
                <a:gridCol w="571504"/>
                <a:gridCol w="214314"/>
                <a:gridCol w="865298"/>
                <a:gridCol w="634900"/>
                <a:gridCol w="285752"/>
                <a:gridCol w="785818"/>
                <a:gridCol w="357190"/>
                <a:gridCol w="428628"/>
                <a:gridCol w="789823"/>
                <a:gridCol w="638937"/>
                <a:gridCol w="214314"/>
                <a:gridCol w="714380"/>
                <a:gridCol w="1071570"/>
                <a:gridCol w="642909"/>
              </a:tblGrid>
              <a:tr h="165531">
                <a:tc gridSpan="5">
                  <a:txBody>
                    <a:bodyPr/>
                    <a:lstStyle/>
                    <a:p>
                      <a:pPr algn="ctr">
                        <a:spcAft>
                          <a:spcPts val="0"/>
                        </a:spcAft>
                      </a:pPr>
                      <a:r>
                        <a:rPr lang="zh-CN" sz="2400" kern="0" dirty="0">
                          <a:latin typeface="Calibri"/>
                          <a:ea typeface="华文中宋"/>
                          <a:cs typeface="宋体"/>
                        </a:rPr>
                        <a:t>安全、消防设施</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gridSpan="2">
                  <a:txBody>
                    <a:bodyPr/>
                    <a:lstStyle/>
                    <a:p>
                      <a:pPr algn="ctr">
                        <a:spcAft>
                          <a:spcPts val="0"/>
                        </a:spcAft>
                      </a:pPr>
                      <a:r>
                        <a:rPr lang="zh-CN" sz="2400" kern="0" dirty="0" smtClean="0">
                          <a:latin typeface="Calibri"/>
                          <a:ea typeface="华文中宋"/>
                          <a:cs typeface="宋体"/>
                        </a:rPr>
                        <a:t>责任检查</a:t>
                      </a:r>
                      <a:r>
                        <a:rPr lang="zh-CN" sz="2400" kern="0" dirty="0">
                          <a:latin typeface="Calibri"/>
                          <a:ea typeface="华文中宋"/>
                          <a:cs typeface="宋体"/>
                        </a:rPr>
                        <a:t>标准</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a:txBody>
                    <a:bodyPr/>
                    <a:lstStyle/>
                    <a:p>
                      <a:pPr algn="ctr">
                        <a:spcAft>
                          <a:spcPts val="0"/>
                        </a:spcAft>
                      </a:pPr>
                      <a:r>
                        <a:rPr lang="zh-CN" sz="2400" kern="0">
                          <a:latin typeface="Calibri"/>
                          <a:ea typeface="华文中宋"/>
                          <a:cs typeface="宋体"/>
                        </a:rPr>
                        <a:t>检查方法</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Aft>
                          <a:spcPts val="0"/>
                        </a:spcAft>
                      </a:pPr>
                      <a:r>
                        <a:rPr lang="zh-CN" sz="2400" kern="0" dirty="0">
                          <a:latin typeface="Calibri"/>
                          <a:ea typeface="华文中宋"/>
                          <a:cs typeface="宋体"/>
                        </a:rPr>
                        <a:t>检查使用工具</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spcAft>
                          <a:spcPts val="0"/>
                        </a:spcAft>
                      </a:pP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Aft>
                          <a:spcPts val="0"/>
                        </a:spcAft>
                      </a:pPr>
                      <a:r>
                        <a:rPr lang="zh-CN" sz="2400" kern="0" dirty="0">
                          <a:latin typeface="Calibri"/>
                          <a:ea typeface="华文中宋"/>
                          <a:cs typeface="宋体"/>
                        </a:rPr>
                        <a:t>责任人不达标激励标准</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3">
                  <a:txBody>
                    <a:bodyPr/>
                    <a:lstStyle/>
                    <a:p>
                      <a:pPr algn="ctr">
                        <a:spcAft>
                          <a:spcPts val="0"/>
                        </a:spcAft>
                      </a:pPr>
                      <a:r>
                        <a:rPr lang="zh-CN" sz="2400" kern="0" dirty="0">
                          <a:latin typeface="Calibri"/>
                          <a:ea typeface="华文中宋"/>
                          <a:cs typeface="宋体"/>
                        </a:rPr>
                        <a:t>监管人</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ctr">
                        <a:spcAft>
                          <a:spcPts val="0"/>
                        </a:spcAft>
                      </a:pPr>
                      <a:r>
                        <a:rPr lang="zh-CN" sz="2400" kern="0">
                          <a:latin typeface="Calibri"/>
                          <a:ea typeface="华文中宋"/>
                          <a:cs typeface="宋体"/>
                        </a:rPr>
                        <a:t>备注</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77">
                <a:tc gridSpan="2">
                  <a:txBody>
                    <a:bodyPr/>
                    <a:lstStyle/>
                    <a:p>
                      <a:pPr algn="ctr">
                        <a:spcAft>
                          <a:spcPts val="0"/>
                        </a:spcAft>
                      </a:pPr>
                      <a:r>
                        <a:rPr lang="zh-CN" sz="2400" kern="0">
                          <a:latin typeface="Calibri"/>
                          <a:ea typeface="华文中宋"/>
                          <a:cs typeface="宋体"/>
                        </a:rPr>
                        <a:t>设施编号</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2400" kern="0">
                          <a:latin typeface="Calibri"/>
                          <a:ea typeface="华文中宋"/>
                          <a:cs typeface="宋体"/>
                        </a:rPr>
                        <a:t>设施名称</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2400" kern="0">
                          <a:latin typeface="Calibri"/>
                          <a:ea typeface="华文中宋"/>
                          <a:cs typeface="宋体"/>
                        </a:rPr>
                        <a:t>有效期</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algn="ctr">
                        <a:spcAft>
                          <a:spcPts val="0"/>
                        </a:spcAft>
                      </a:pPr>
                      <a:r>
                        <a:rPr lang="zh-CN" sz="2400" kern="0">
                          <a:latin typeface="Calibri"/>
                          <a:ea typeface="华文中宋"/>
                          <a:cs typeface="宋体"/>
                        </a:rPr>
                        <a:t>检查频率</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0">
                          <a:latin typeface="Calibri"/>
                          <a:ea typeface="华文中宋"/>
                          <a:cs typeface="宋体"/>
                        </a:rPr>
                        <a:t>失职激励标准</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299335">
                <a:tc gridSpan="2">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sz="2400"/>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endParaRPr lang="zh-CN" altLang="en-US"/>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31">
                <a:tc gridSpan="16">
                  <a:txBody>
                    <a:bodyPr/>
                    <a:lstStyle/>
                    <a:p>
                      <a:pPr algn="ctr">
                        <a:spcAft>
                          <a:spcPts val="0"/>
                        </a:spcAft>
                      </a:pPr>
                      <a:r>
                        <a:rPr lang="zh-CN" sz="2400" kern="0">
                          <a:latin typeface="Calibri"/>
                          <a:ea typeface="华文中宋"/>
                          <a:cs typeface="宋体"/>
                        </a:rPr>
                        <a:t>危险源</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056281">
                <a:tc>
                  <a:txBody>
                    <a:bodyPr/>
                    <a:lstStyle/>
                    <a:p>
                      <a:pPr algn="ctr">
                        <a:spcAft>
                          <a:spcPts val="0"/>
                        </a:spcAft>
                      </a:pPr>
                      <a:r>
                        <a:rPr lang="zh-CN" sz="2400" kern="0">
                          <a:latin typeface="Calibri"/>
                          <a:ea typeface="华文中宋"/>
                          <a:cs typeface="宋体"/>
                        </a:rPr>
                        <a:t>名称</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kern="0" dirty="0">
                          <a:latin typeface="Calibri"/>
                          <a:ea typeface="华文中宋"/>
                          <a:cs typeface="宋体"/>
                        </a:rPr>
                        <a:t>分类</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spcAft>
                          <a:spcPts val="0"/>
                        </a:spcAft>
                      </a:pPr>
                      <a:r>
                        <a:rPr lang="zh-CN" sz="2400" kern="0" dirty="0">
                          <a:latin typeface="Calibri"/>
                          <a:ea typeface="华文中宋"/>
                          <a:cs typeface="宋体"/>
                        </a:rPr>
                        <a:t>可能造成的伤害或损失</a:t>
                      </a:r>
                      <a:endParaRPr lang="zh-CN" sz="2400" kern="100" dirty="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2400" kern="0">
                          <a:latin typeface="Calibri"/>
                          <a:ea typeface="华文中宋"/>
                          <a:cs typeface="宋体"/>
                        </a:rPr>
                        <a:t>形成危险的条件</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zh-CN" sz="2400" kern="0">
                          <a:latin typeface="Calibri"/>
                          <a:ea typeface="华文中宋"/>
                          <a:cs typeface="宋体"/>
                        </a:rPr>
                        <a:t>防范方法</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2400" kern="0">
                          <a:latin typeface="Calibri"/>
                          <a:ea typeface="华文中宋"/>
                          <a:cs typeface="宋体"/>
                        </a:rPr>
                        <a:t>异常判断</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spcAft>
                          <a:spcPts val="0"/>
                        </a:spcAft>
                      </a:pPr>
                      <a:r>
                        <a:rPr lang="zh-CN" sz="2400" kern="0">
                          <a:latin typeface="Calibri"/>
                          <a:ea typeface="华文中宋"/>
                          <a:cs typeface="宋体"/>
                        </a:rPr>
                        <a:t>应急意外处置方法</a:t>
                      </a: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85752">
                <a:tc>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sz="2400"/>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endParaRPr lang="zh-CN" altLang="en-US" sz="2400"/>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endParaRPr lang="en-US" sz="2400" kern="0">
                        <a:latin typeface="华文中宋"/>
                        <a:ea typeface="宋体"/>
                        <a:cs typeface="宋体"/>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endParaRPr lang="en-US" sz="2400" kern="0">
                        <a:latin typeface="华文中宋"/>
                        <a:ea typeface="宋体"/>
                        <a:cs typeface="宋体"/>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31744">
                <a:tc>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sz="2400"/>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endParaRPr lang="zh-CN" altLang="en-US" sz="2400"/>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endParaRPr lang="zh-CN" sz="2400" kern="10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endParaRPr lang="zh-CN" sz="2400" kern="100">
                        <a:latin typeface="Calibri"/>
                        <a:ea typeface="宋体"/>
                        <a:cs typeface="Times New Roman"/>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endParaRPr lang="zh-CN" sz="2400" kern="100" dirty="0">
                        <a:latin typeface="Calibri"/>
                      </a:endParaRPr>
                    </a:p>
                  </a:txBody>
                  <a:tcPr marL="41560" marR="41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p:sp>
        <p:nvSpPr>
          <p:cNvPr id="8" name="TextBox 7"/>
          <p:cNvSpPr txBox="1"/>
          <p:nvPr/>
        </p:nvSpPr>
        <p:spPr>
          <a:xfrm>
            <a:off x="500034" y="5929330"/>
            <a:ext cx="3005951" cy="430887"/>
          </a:xfrm>
          <a:prstGeom prst="rect">
            <a:avLst/>
          </a:prstGeom>
          <a:noFill/>
        </p:spPr>
        <p:txBody>
          <a:bodyPr wrap="none" rtlCol="0">
            <a:spAutoFit/>
          </a:bodyPr>
          <a:lstStyle/>
          <a:p>
            <a:r>
              <a:rPr lang="zh-CN" altLang="en-US" dirty="0" smtClean="0">
                <a:solidFill>
                  <a:srgbClr val="000000"/>
                </a:solidFill>
                <a:latin typeface="华文中宋" pitchFamily="2" charset="-122"/>
                <a:ea typeface="华文中宋" pitchFamily="2" charset="-122"/>
              </a:rPr>
              <a:t>建立在分区的基础之上</a:t>
            </a:r>
            <a:endParaRPr lang="zh-CN" altLang="en-US" dirty="0">
              <a:solidFill>
                <a:srgbClr val="000000"/>
              </a:solidFill>
              <a:latin typeface="华文中宋" pitchFamily="2" charset="-122"/>
              <a:ea typeface="华文中宋" pitchFamily="2" charset="-122"/>
            </a:endParaRPr>
          </a:p>
        </p:txBody>
      </p:sp>
      <p:sp>
        <p:nvSpPr>
          <p:cNvPr id="9" name="矩形 8">
            <a:hlinkClick r:id="" action="ppaction://noaction"/>
          </p:cNvPr>
          <p:cNvSpPr/>
          <p:nvPr/>
        </p:nvSpPr>
        <p:spPr>
          <a:xfrm>
            <a:off x="5500694" y="3714752"/>
            <a:ext cx="3643306" cy="31432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968155219"/>
      </p:ext>
    </p:extLst>
  </p:cSld>
  <p:clrMapOvr>
    <a:masterClrMapping/>
  </p:clrMapOvr>
  <p:transition spd="slow">
    <p:spli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2535426" name="Rectangle 2"/>
          <p:cNvSpPr>
            <a:spLocks noGrp="1" noChangeArrowheads="1"/>
          </p:cNvSpPr>
          <p:nvPr>
            <p:ph type="title"/>
          </p:nvPr>
        </p:nvSpPr>
        <p:spPr>
          <a:xfrm>
            <a:off x="4502150" y="5445125"/>
            <a:ext cx="3886200" cy="762000"/>
          </a:xfrm>
        </p:spPr>
        <p:txBody>
          <a:bodyPr/>
          <a:lstStyle/>
          <a:p>
            <a:pPr algn="ctr"/>
            <a:r>
              <a:rPr lang="zh-CN" altLang="en-US" sz="3600" dirty="0" smtClean="0">
                <a:solidFill>
                  <a:srgbClr val="FFFF99"/>
                </a:solidFill>
                <a:ea typeface="方正舒体" pitchFamily="2" charset="-122"/>
              </a:rPr>
              <a:t>谢谢各位</a:t>
            </a:r>
            <a:br>
              <a:rPr lang="zh-CN" altLang="en-US" sz="3600" dirty="0" smtClean="0">
                <a:solidFill>
                  <a:srgbClr val="FFFF99"/>
                </a:solidFill>
                <a:ea typeface="方正舒体" pitchFamily="2" charset="-122"/>
              </a:rPr>
            </a:br>
            <a:r>
              <a:rPr lang="en-US" altLang="zh-CN" sz="2800" dirty="0" smtClean="0">
                <a:solidFill>
                  <a:srgbClr val="FFFF99"/>
                </a:solidFill>
                <a:latin typeface="迷你简娃娃篆" pitchFamily="2" charset="-122"/>
                <a:ea typeface="迷你简娃娃篆" pitchFamily="2" charset="-122"/>
              </a:rPr>
              <a:t>2015.05</a:t>
            </a:r>
          </a:p>
        </p:txBody>
      </p:sp>
      <p:pic>
        <p:nvPicPr>
          <p:cNvPr id="2535427" name="Picture 3" descr="天使"/>
          <p:cNvPicPr>
            <a:picLocks noChangeAspect="1" noChangeArrowheads="1" noCrop="1"/>
          </p:cNvPicPr>
          <p:nvPr/>
        </p:nvPicPr>
        <p:blipFill>
          <a:blip r:embed="rId2"/>
          <a:srcRect/>
          <a:stretch>
            <a:fillRect/>
          </a:stretch>
        </p:blipFill>
        <p:spPr bwMode="auto">
          <a:xfrm>
            <a:off x="4267200" y="4953000"/>
            <a:ext cx="1096963" cy="914400"/>
          </a:xfrm>
          <a:prstGeom prst="rect">
            <a:avLst/>
          </a:prstGeom>
          <a:noFill/>
        </p:spPr>
      </p:pic>
      <p:sp>
        <p:nvSpPr>
          <p:cNvPr id="2535428" name="WordArt 4"/>
          <p:cNvSpPr>
            <a:spLocks noChangeArrowheads="1" noChangeShapeType="1" noTextEdit="1"/>
          </p:cNvSpPr>
          <p:nvPr/>
        </p:nvSpPr>
        <p:spPr bwMode="auto">
          <a:xfrm>
            <a:off x="215900" y="1531938"/>
            <a:ext cx="8459788" cy="1752600"/>
          </a:xfrm>
          <a:prstGeom prst="rect">
            <a:avLst/>
          </a:prstGeom>
        </p:spPr>
        <p:txBody>
          <a:bodyPr wrap="none" fromWordArt="1">
            <a:prstTxWarp prst="textPlain">
              <a:avLst>
                <a:gd name="adj" fmla="val 50000"/>
              </a:avLst>
            </a:prstTxWarp>
          </a:bodyPr>
          <a:lstStyle/>
          <a:p>
            <a:pPr algn="ctr"/>
            <a:r>
              <a:rPr lang="zh-CN" altLang="en-US" sz="3600" kern="10" dirty="0" smtClean="0">
                <a:ln w="19050">
                  <a:solidFill>
                    <a:srgbClr val="99CCFF"/>
                  </a:solidFill>
                  <a:miter lim="800000"/>
                  <a:headEnd/>
                  <a:tailEnd/>
                </a:ln>
                <a:solidFill>
                  <a:srgbClr val="FFCC00"/>
                </a:solidFill>
                <a:effectLst>
                  <a:outerShdw dist="35921" dir="2700000" algn="ctr" rotWithShape="0">
                    <a:srgbClr val="990000"/>
                  </a:outerShdw>
                </a:effectLst>
                <a:latin typeface="华文新魏"/>
                <a:ea typeface="华文新魏"/>
              </a:rPr>
              <a:t>预祝各位取得好成绩</a:t>
            </a:r>
            <a:endParaRPr lang="zh-CN" altLang="en-US" sz="3600" kern="10" dirty="0">
              <a:ln w="19050">
                <a:solidFill>
                  <a:srgbClr val="99CCFF"/>
                </a:solidFill>
                <a:miter lim="800000"/>
                <a:headEnd/>
                <a:tailEnd/>
              </a:ln>
              <a:solidFill>
                <a:srgbClr val="FFCC00"/>
              </a:solidFill>
              <a:effectLst>
                <a:outerShdw dist="35921" dir="2700000" algn="ctr" rotWithShape="0">
                  <a:srgbClr val="990000"/>
                </a:outerShdw>
              </a:effectLst>
              <a:latin typeface="华文新魏"/>
              <a:ea typeface="华文新魏"/>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2535427"/>
                                        </p:tgtEl>
                                        <p:attrNameLst>
                                          <p:attrName>style.visibility</p:attrName>
                                        </p:attrNameLst>
                                      </p:cBhvr>
                                      <p:to>
                                        <p:strVal val="visible"/>
                                      </p:to>
                                    </p:set>
                                    <p:anim calcmode="lin" valueType="num">
                                      <p:cBhvr>
                                        <p:cTn id="7" dur="1000" fill="hold"/>
                                        <p:tgtEl>
                                          <p:spTgt spid="2535427"/>
                                        </p:tgtEl>
                                        <p:attrNameLst>
                                          <p:attrName>ppt_w</p:attrName>
                                        </p:attrNameLst>
                                      </p:cBhvr>
                                      <p:tavLst>
                                        <p:tav tm="0">
                                          <p:val>
                                            <p:fltVal val="0"/>
                                          </p:val>
                                        </p:tav>
                                        <p:tav tm="100000">
                                          <p:val>
                                            <p:strVal val="#ppt_w"/>
                                          </p:val>
                                        </p:tav>
                                      </p:tavLst>
                                    </p:anim>
                                    <p:anim calcmode="lin" valueType="num">
                                      <p:cBhvr>
                                        <p:cTn id="8" dur="1000" fill="hold"/>
                                        <p:tgtEl>
                                          <p:spTgt spid="2535427"/>
                                        </p:tgtEl>
                                        <p:attrNameLst>
                                          <p:attrName>ppt_h</p:attrName>
                                        </p:attrNameLst>
                                      </p:cBhvr>
                                      <p:tavLst>
                                        <p:tav tm="0">
                                          <p:val>
                                            <p:fltVal val="0"/>
                                          </p:val>
                                        </p:tav>
                                        <p:tav tm="100000">
                                          <p:val>
                                            <p:strVal val="#ppt_h"/>
                                          </p:val>
                                        </p:tav>
                                      </p:tavLst>
                                    </p:anim>
                                    <p:anim calcmode="lin" valueType="num">
                                      <p:cBhvr>
                                        <p:cTn id="9" dur="1000" fill="hold"/>
                                        <p:tgtEl>
                                          <p:spTgt spid="2535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354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2" presetClass="entr" presetSubtype="8" fill="hold" grpId="0" nodeType="afterEffect">
                                  <p:stCondLst>
                                    <p:cond delay="2000"/>
                                  </p:stCondLst>
                                  <p:childTnLst>
                                    <p:set>
                                      <p:cBhvr>
                                        <p:cTn id="13" dur="1" fill="hold">
                                          <p:stCondLst>
                                            <p:cond delay="0"/>
                                          </p:stCondLst>
                                        </p:cTn>
                                        <p:tgtEl>
                                          <p:spTgt spid="2535426"/>
                                        </p:tgtEl>
                                        <p:attrNameLst>
                                          <p:attrName>style.visibility</p:attrName>
                                        </p:attrNameLst>
                                      </p:cBhvr>
                                      <p:to>
                                        <p:strVal val="visible"/>
                                      </p:to>
                                    </p:set>
                                    <p:animEffect transition="in" filter="wipe(left)">
                                      <p:cBhvr>
                                        <p:cTn id="14" dur="500"/>
                                        <p:tgtEl>
                                          <p:spTgt spid="253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542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half" idx="1"/>
          </p:nvPr>
        </p:nvSpPr>
        <p:spPr/>
        <p:txBody>
          <a:bodyPr/>
          <a:lstStyle/>
          <a:p>
            <a:endParaRPr lang="zh-CN" altLang="en-US"/>
          </a:p>
        </p:txBody>
      </p:sp>
      <p:pic>
        <p:nvPicPr>
          <p:cNvPr id="4" name="图片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9713"/>
            <a:ext cx="9144000" cy="5898573"/>
          </a:xfrm>
          <a:prstGeom prst="rect">
            <a:avLst/>
          </a:prstGeom>
        </p:spPr>
      </p:pic>
    </p:spTree>
    <p:extLst>
      <p:ext uri="{BB962C8B-B14F-4D97-AF65-F5344CB8AC3E}">
        <p14:creationId xmlns:p14="http://schemas.microsoft.com/office/powerpoint/2010/main" val="2604464075"/>
      </p:ext>
    </p:extLst>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724400"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0000"/>
              </a:solidFill>
            </a:endParaRPr>
          </a:p>
        </p:txBody>
      </p:sp>
      <p:sp>
        <p:nvSpPr>
          <p:cNvPr id="5" name="Rectangle 3"/>
          <p:cNvSpPr>
            <a:spLocks noChangeArrowheads="1"/>
          </p:cNvSpPr>
          <p:nvPr/>
        </p:nvSpPr>
        <p:spPr bwMode="auto">
          <a:xfrm>
            <a:off x="827584" y="343110"/>
            <a:ext cx="7811434" cy="2338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11071" rIns="0" bIns="211071" numCol="1" anchor="ctr" anchorCtr="0" compatLnSpc="1">
            <a:prstTxWarp prst="textNoShape">
              <a:avLst/>
            </a:prstTxWarp>
            <a:spAutoFit/>
          </a:bodyPr>
          <a:lstStyle/>
          <a:p>
            <a:pPr eaLnBrk="0" hangingPunct="0"/>
            <a:r>
              <a:rPr lang="zh-CN" altLang="zh-CN" sz="3600" dirty="0" smtClean="0">
                <a:solidFill>
                  <a:srgbClr val="000000"/>
                </a:solidFill>
                <a:latin typeface="华文中宋" panose="02010600040101010101" pitchFamily="2" charset="-122"/>
                <a:ea typeface="华文中宋" panose="02010600040101010101" pitchFamily="2" charset="-122"/>
              </a:rPr>
              <a:t>2013</a:t>
            </a:r>
            <a:r>
              <a:rPr lang="en-US" altLang="zh-CN" sz="3600" dirty="0" smtClean="0">
                <a:solidFill>
                  <a:srgbClr val="000000"/>
                </a:solidFill>
                <a:latin typeface="华文中宋" panose="02010600040101010101" pitchFamily="2" charset="-122"/>
                <a:ea typeface="华文中宋" panose="02010600040101010101" pitchFamily="2" charset="-122"/>
              </a:rPr>
              <a:t> LQ</a:t>
            </a:r>
            <a:r>
              <a:rPr lang="zh-CN" altLang="en-US" sz="3600" dirty="0" smtClean="0">
                <a:solidFill>
                  <a:srgbClr val="000000"/>
                </a:solidFill>
                <a:latin typeface="华文中宋" panose="02010600040101010101" pitchFamily="2" charset="-122"/>
                <a:ea typeface="华文中宋" panose="02010600040101010101" pitchFamily="2" charset="-122"/>
              </a:rPr>
              <a:t>讲座全集</a:t>
            </a:r>
            <a:r>
              <a:rPr lang="zh-CN" altLang="zh-CN" sz="3600" dirty="0" smtClean="0">
                <a:solidFill>
                  <a:srgbClr val="000000"/>
                </a:solidFill>
                <a:latin typeface="华文中宋" panose="02010600040101010101" pitchFamily="2" charset="-122"/>
                <a:ea typeface="华文中宋" panose="02010600040101010101" pitchFamily="2" charset="-122"/>
              </a:rPr>
              <a:t>DVD163</a:t>
            </a:r>
            <a:r>
              <a:rPr lang="zh-CN" altLang="en-US" sz="3600" dirty="0" smtClean="0">
                <a:solidFill>
                  <a:srgbClr val="000000"/>
                </a:solidFill>
                <a:latin typeface="华文中宋" panose="02010600040101010101" pitchFamily="2" charset="-122"/>
                <a:ea typeface="华文中宋" panose="02010600040101010101" pitchFamily="2" charset="-122"/>
              </a:rPr>
              <a:t>张光碟</a:t>
            </a:r>
            <a:endParaRPr lang="zh-CN" altLang="zh-CN" sz="36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000000"/>
                </a:solidFill>
                <a:latin typeface="华文中宋" panose="02010600040101010101" pitchFamily="2" charset="-122"/>
                <a:ea typeface="华文中宋" panose="02010600040101010101" pitchFamily="2" charset="-122"/>
              </a:rPr>
              <a:t>2013.8</a:t>
            </a:r>
            <a:r>
              <a:rPr lang="zh-CN" altLang="en-US" sz="2800" dirty="0" smtClean="0">
                <a:solidFill>
                  <a:srgbClr val="000000"/>
                </a:solidFill>
                <a:latin typeface="华文中宋" panose="02010600040101010101" pitchFamily="2" charset="-122"/>
                <a:ea typeface="华文中宋" panose="02010600040101010101" pitchFamily="2" charset="-122"/>
              </a:rPr>
              <a:t>月 感恩与职场 </a:t>
            </a:r>
            <a:r>
              <a:rPr lang="zh-CN" altLang="zh-CN" sz="2800" dirty="0" smtClean="0">
                <a:solidFill>
                  <a:srgbClr val="000000"/>
                </a:solidFill>
                <a:latin typeface="华文中宋" panose="02010600040101010101" pitchFamily="2" charset="-122"/>
                <a:ea typeface="华文中宋" panose="02010600040101010101" pitchFamily="2" charset="-122"/>
              </a:rPr>
              <a:t>6DVD</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000000"/>
                </a:solidFill>
                <a:latin typeface="华文中宋" panose="02010600040101010101" pitchFamily="2" charset="-122"/>
                <a:ea typeface="华文中宋" panose="02010600040101010101" pitchFamily="2" charset="-122"/>
              </a:rPr>
              <a:t>2013.4</a:t>
            </a:r>
            <a:r>
              <a:rPr lang="zh-CN" altLang="en-US" sz="2800" dirty="0" smtClean="0">
                <a:solidFill>
                  <a:srgbClr val="000000"/>
                </a:solidFill>
                <a:latin typeface="华文中宋" panose="02010600040101010101" pitchFamily="2" charset="-122"/>
                <a:ea typeface="华文中宋" panose="02010600040101010101" pitchFamily="2" charset="-122"/>
              </a:rPr>
              <a:t>月</a:t>
            </a:r>
            <a:r>
              <a:rPr lang="en-US" altLang="zh-CN" sz="2800" dirty="0" smtClean="0">
                <a:solidFill>
                  <a:srgbClr val="000000"/>
                </a:solidFill>
                <a:latin typeface="华文中宋" panose="02010600040101010101" pitchFamily="2" charset="-122"/>
                <a:ea typeface="华文中宋" panose="02010600040101010101" pitchFamily="2" charset="-122"/>
              </a:rPr>
              <a:t> </a:t>
            </a:r>
            <a:r>
              <a:rPr lang="zh-CN" altLang="en-US" sz="2800" dirty="0" smtClean="0">
                <a:solidFill>
                  <a:srgbClr val="000000"/>
                </a:solidFill>
                <a:latin typeface="华文中宋" panose="02010600040101010101" pitchFamily="2" charset="-122"/>
                <a:ea typeface="华文中宋" panose="02010600040101010101" pitchFamily="2" charset="-122"/>
              </a:rPr>
              <a:t>说职业化员工 </a:t>
            </a:r>
            <a:r>
              <a:rPr lang="zh-CN" altLang="zh-CN" sz="2800" dirty="0" smtClean="0">
                <a:solidFill>
                  <a:srgbClr val="000000"/>
                </a:solidFill>
                <a:latin typeface="华文中宋" panose="02010600040101010101" pitchFamily="2" charset="-122"/>
                <a:ea typeface="华文中宋" panose="02010600040101010101" pitchFamily="2" charset="-122"/>
              </a:rPr>
              <a:t>5DVD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000000"/>
                </a:solidFill>
                <a:latin typeface="华文中宋" panose="02010600040101010101" pitchFamily="2" charset="-122"/>
                <a:ea typeface="华文中宋" panose="02010600040101010101" pitchFamily="2" charset="-122"/>
              </a:rPr>
              <a:t>2013.2</a:t>
            </a:r>
            <a:r>
              <a:rPr lang="zh-CN" altLang="en-US" sz="2800" dirty="0" smtClean="0">
                <a:solidFill>
                  <a:srgbClr val="000000"/>
                </a:solidFill>
                <a:latin typeface="华文中宋" panose="02010600040101010101" pitchFamily="2" charset="-122"/>
                <a:ea typeface="华文中宋" panose="02010600040101010101" pitchFamily="2" charset="-122"/>
              </a:rPr>
              <a:t>月</a:t>
            </a:r>
            <a:r>
              <a:rPr lang="en-US" altLang="zh-CN" sz="2800" dirty="0" smtClean="0">
                <a:solidFill>
                  <a:srgbClr val="000000"/>
                </a:solidFill>
                <a:latin typeface="华文中宋" panose="02010600040101010101" pitchFamily="2" charset="-122"/>
                <a:ea typeface="华文中宋" panose="02010600040101010101" pitchFamily="2" charset="-122"/>
              </a:rPr>
              <a:t> </a:t>
            </a:r>
            <a:r>
              <a:rPr lang="zh-CN" altLang="en-US" sz="2800" dirty="0" smtClean="0">
                <a:solidFill>
                  <a:srgbClr val="000000"/>
                </a:solidFill>
                <a:latin typeface="华文中宋" panose="02010600040101010101" pitchFamily="2" charset="-122"/>
                <a:ea typeface="华文中宋" panose="02010600040101010101" pitchFamily="2" charset="-122"/>
              </a:rPr>
              <a:t> 执行到底，总裁高效执行力</a:t>
            </a:r>
            <a:r>
              <a:rPr lang="zh-CN" altLang="zh-CN" sz="2800" dirty="0" smtClean="0">
                <a:solidFill>
                  <a:srgbClr val="000000"/>
                </a:solidFill>
                <a:latin typeface="华文中宋" panose="02010600040101010101" pitchFamily="2" charset="-122"/>
                <a:ea typeface="华文中宋" panose="02010600040101010101" pitchFamily="2" charset="-122"/>
              </a:rPr>
              <a:t>5DVD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FF0000"/>
                </a:solidFill>
                <a:latin typeface="华文中宋" panose="02010600040101010101" pitchFamily="2" charset="-122"/>
                <a:ea typeface="华文中宋" panose="02010600040101010101" pitchFamily="2" charset="-122"/>
              </a:rPr>
              <a:t>2012</a:t>
            </a:r>
            <a:r>
              <a:rPr lang="zh-CN" altLang="en-US" sz="2800" dirty="0" smtClean="0">
                <a:solidFill>
                  <a:srgbClr val="FF0000"/>
                </a:solidFill>
                <a:latin typeface="华文中宋" panose="02010600040101010101" pitchFamily="2" charset="-122"/>
                <a:ea typeface="华文中宋" panose="02010600040101010101" pitchFamily="2" charset="-122"/>
              </a:rPr>
              <a:t>年</a:t>
            </a:r>
            <a:r>
              <a:rPr lang="zh-CN" altLang="zh-CN" sz="2800" dirty="0" smtClean="0">
                <a:solidFill>
                  <a:srgbClr val="FF0000"/>
                </a:solidFill>
                <a:latin typeface="华文中宋" panose="02010600040101010101" pitchFamily="2" charset="-122"/>
                <a:ea typeface="华文中宋" panose="02010600040101010101" pitchFamily="2" charset="-122"/>
              </a:rPr>
              <a:t>12</a:t>
            </a:r>
            <a:r>
              <a:rPr lang="zh-CN" altLang="en-US" sz="2800" dirty="0" smtClean="0">
                <a:solidFill>
                  <a:srgbClr val="FF0000"/>
                </a:solidFill>
                <a:latin typeface="华文中宋" panose="02010600040101010101" pitchFamily="2" charset="-122"/>
                <a:ea typeface="华文中宋" panose="02010600040101010101" pitchFamily="2" charset="-122"/>
              </a:rPr>
              <a:t>月</a:t>
            </a:r>
            <a:r>
              <a:rPr lang="en-US" altLang="zh-CN" sz="2800" dirty="0" smtClean="0">
                <a:solidFill>
                  <a:srgbClr val="FF0000"/>
                </a:solidFill>
                <a:latin typeface="华文中宋" panose="02010600040101010101" pitchFamily="2" charset="-122"/>
                <a:ea typeface="华文中宋" panose="02010600040101010101" pitchFamily="2" charset="-122"/>
              </a:rPr>
              <a:t> </a:t>
            </a:r>
            <a:r>
              <a:rPr lang="zh-CN" altLang="en-US" sz="2800" dirty="0" smtClean="0">
                <a:solidFill>
                  <a:srgbClr val="FF0000"/>
                </a:solidFill>
                <a:latin typeface="华文中宋" panose="02010600040101010101" pitchFamily="2" charset="-122"/>
                <a:ea typeface="华文中宋" panose="02010600040101010101" pitchFamily="2" charset="-122"/>
              </a:rPr>
              <a:t>员工最佳执行力</a:t>
            </a:r>
            <a:r>
              <a:rPr lang="zh-CN" altLang="zh-CN" sz="2800" dirty="0" smtClean="0">
                <a:solidFill>
                  <a:srgbClr val="FF0000"/>
                </a:solidFill>
                <a:latin typeface="华文中宋" panose="02010600040101010101" pitchFamily="2" charset="-122"/>
                <a:ea typeface="华文中宋" panose="02010600040101010101" pitchFamily="2" charset="-122"/>
              </a:rPr>
              <a:t>4DVD </a:t>
            </a:r>
            <a:endParaRPr lang="en-US" altLang="zh-CN" sz="2800" dirty="0" smtClean="0">
              <a:solidFill>
                <a:srgbClr val="FF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FF0000"/>
                </a:solidFill>
                <a:latin typeface="华文中宋" panose="02010600040101010101" pitchFamily="2" charset="-122"/>
                <a:ea typeface="华文中宋" panose="02010600040101010101" pitchFamily="2" charset="-122"/>
              </a:rPr>
              <a:t>2012</a:t>
            </a:r>
            <a:r>
              <a:rPr lang="zh-CN" altLang="en-US" sz="2800" dirty="0" smtClean="0">
                <a:solidFill>
                  <a:srgbClr val="FF0000"/>
                </a:solidFill>
                <a:latin typeface="华文中宋" panose="02010600040101010101" pitchFamily="2" charset="-122"/>
                <a:ea typeface="华文中宋" panose="02010600040101010101" pitchFamily="2" charset="-122"/>
              </a:rPr>
              <a:t>年</a:t>
            </a:r>
            <a:r>
              <a:rPr lang="zh-CN" altLang="zh-CN" sz="2800" dirty="0" smtClean="0">
                <a:solidFill>
                  <a:srgbClr val="FF0000"/>
                </a:solidFill>
                <a:latin typeface="华文中宋" panose="02010600040101010101" pitchFamily="2" charset="-122"/>
                <a:ea typeface="华文中宋" panose="02010600040101010101" pitchFamily="2" charset="-122"/>
              </a:rPr>
              <a:t>11</a:t>
            </a:r>
            <a:r>
              <a:rPr lang="zh-CN" altLang="en-US" sz="2800" dirty="0" smtClean="0">
                <a:solidFill>
                  <a:srgbClr val="FF0000"/>
                </a:solidFill>
                <a:latin typeface="华文中宋" panose="02010600040101010101" pitchFamily="2" charset="-122"/>
                <a:ea typeface="华文中宋" panose="02010600040101010101" pitchFamily="2" charset="-122"/>
              </a:rPr>
              <a:t>月</a:t>
            </a:r>
            <a:r>
              <a:rPr lang="en-US" altLang="zh-CN" sz="2800" dirty="0" smtClean="0">
                <a:solidFill>
                  <a:srgbClr val="FF0000"/>
                </a:solidFill>
                <a:latin typeface="华文中宋" panose="02010600040101010101" pitchFamily="2" charset="-122"/>
                <a:ea typeface="华文中宋" panose="02010600040101010101" pitchFamily="2" charset="-122"/>
              </a:rPr>
              <a:t> </a:t>
            </a:r>
            <a:r>
              <a:rPr lang="zh-CN" altLang="en-US" sz="2800" dirty="0" smtClean="0">
                <a:solidFill>
                  <a:srgbClr val="FF0000"/>
                </a:solidFill>
                <a:latin typeface="华文中宋" panose="02010600040101010101" pitchFamily="2" charset="-122"/>
                <a:ea typeface="华文中宋" panose="02010600040101010101" pitchFamily="2" charset="-122"/>
              </a:rPr>
              <a:t>打造未来领袖 少帅班</a:t>
            </a:r>
            <a:r>
              <a:rPr lang="zh-CN" altLang="zh-CN" sz="2800" dirty="0" smtClean="0">
                <a:solidFill>
                  <a:srgbClr val="FF0000"/>
                </a:solidFill>
                <a:latin typeface="华文中宋" panose="02010600040101010101" pitchFamily="2" charset="-122"/>
                <a:ea typeface="华文中宋" panose="02010600040101010101" pitchFamily="2" charset="-122"/>
              </a:rPr>
              <a:t>8DVD </a:t>
            </a:r>
            <a:endParaRPr lang="en-US" altLang="zh-CN" sz="2800" dirty="0" smtClean="0">
              <a:solidFill>
                <a:srgbClr val="FF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FF0000"/>
                </a:solidFill>
                <a:latin typeface="华文中宋" panose="02010600040101010101" pitchFamily="2" charset="-122"/>
                <a:ea typeface="华文中宋" panose="02010600040101010101" pitchFamily="2" charset="-122"/>
              </a:rPr>
              <a:t>2012</a:t>
            </a:r>
            <a:r>
              <a:rPr lang="zh-CN" altLang="en-US" sz="2800" dirty="0" smtClean="0">
                <a:solidFill>
                  <a:srgbClr val="FF0000"/>
                </a:solidFill>
                <a:latin typeface="华文中宋" panose="02010600040101010101" pitchFamily="2" charset="-122"/>
                <a:ea typeface="华文中宋" panose="02010600040101010101" pitchFamily="2" charset="-122"/>
              </a:rPr>
              <a:t>年</a:t>
            </a:r>
            <a:r>
              <a:rPr lang="zh-CN" altLang="zh-CN" sz="2800" dirty="0" smtClean="0">
                <a:solidFill>
                  <a:srgbClr val="FF0000"/>
                </a:solidFill>
                <a:latin typeface="华文中宋" panose="02010600040101010101" pitchFamily="2" charset="-122"/>
                <a:ea typeface="华文中宋" panose="02010600040101010101" pitchFamily="2" charset="-122"/>
              </a:rPr>
              <a:t>10</a:t>
            </a:r>
            <a:r>
              <a:rPr lang="zh-CN" altLang="en-US" sz="2800" dirty="0" smtClean="0">
                <a:solidFill>
                  <a:srgbClr val="FF0000"/>
                </a:solidFill>
                <a:latin typeface="华文中宋" panose="02010600040101010101" pitchFamily="2" charset="-122"/>
                <a:ea typeface="华文中宋" panose="02010600040101010101" pitchFamily="2" charset="-122"/>
              </a:rPr>
              <a:t>月 职场道德经 </a:t>
            </a:r>
            <a:r>
              <a:rPr lang="zh-CN" altLang="zh-CN" sz="2800" dirty="0" smtClean="0">
                <a:solidFill>
                  <a:srgbClr val="FF0000"/>
                </a:solidFill>
                <a:latin typeface="华文中宋" panose="02010600040101010101" pitchFamily="2" charset="-122"/>
                <a:ea typeface="华文中宋" panose="02010600040101010101" pitchFamily="2" charset="-122"/>
              </a:rPr>
              <a:t>5</a:t>
            </a:r>
            <a:r>
              <a:rPr lang="zh-CN" altLang="en-US" sz="2800" dirty="0" smtClean="0">
                <a:solidFill>
                  <a:srgbClr val="FF0000"/>
                </a:solidFill>
                <a:latin typeface="华文中宋" panose="02010600040101010101" pitchFamily="2" charset="-122"/>
                <a:ea typeface="华文中宋" panose="02010600040101010101" pitchFamily="2" charset="-122"/>
              </a:rPr>
              <a:t>盘</a:t>
            </a:r>
            <a:r>
              <a:rPr lang="zh-CN" altLang="zh-CN" sz="2800" dirty="0" smtClean="0">
                <a:solidFill>
                  <a:srgbClr val="FF0000"/>
                </a:solidFill>
                <a:latin typeface="华文中宋" panose="02010600040101010101" pitchFamily="2" charset="-122"/>
                <a:ea typeface="华文中宋" panose="02010600040101010101" pitchFamily="2" charset="-122"/>
              </a:rPr>
              <a:t>DVD </a:t>
            </a:r>
            <a:endParaRPr lang="en-US" altLang="zh-CN" sz="2800" dirty="0" smtClean="0">
              <a:solidFill>
                <a:srgbClr val="FF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FF0000"/>
                </a:solidFill>
                <a:latin typeface="华文中宋" panose="02010600040101010101" pitchFamily="2" charset="-122"/>
                <a:ea typeface="华文中宋" panose="02010600040101010101" pitchFamily="2" charset="-122"/>
              </a:rPr>
              <a:t>2012</a:t>
            </a:r>
            <a:r>
              <a:rPr lang="zh-CN" altLang="en-US" sz="2800" dirty="0" smtClean="0">
                <a:solidFill>
                  <a:srgbClr val="FF0000"/>
                </a:solidFill>
                <a:latin typeface="华文中宋" panose="02010600040101010101" pitchFamily="2" charset="-122"/>
                <a:ea typeface="华文中宋" panose="02010600040101010101" pitchFamily="2" charset="-122"/>
              </a:rPr>
              <a:t>年</a:t>
            </a:r>
            <a:r>
              <a:rPr lang="zh-CN" altLang="zh-CN" sz="2800" dirty="0" smtClean="0">
                <a:solidFill>
                  <a:srgbClr val="FF0000"/>
                </a:solidFill>
                <a:latin typeface="华文中宋" panose="02010600040101010101" pitchFamily="2" charset="-122"/>
                <a:ea typeface="华文中宋" panose="02010600040101010101" pitchFamily="2" charset="-122"/>
              </a:rPr>
              <a:t>5</a:t>
            </a:r>
            <a:r>
              <a:rPr lang="zh-CN" altLang="en-US" sz="2800" dirty="0" smtClean="0">
                <a:solidFill>
                  <a:srgbClr val="FF0000"/>
                </a:solidFill>
                <a:latin typeface="华文中宋" panose="02010600040101010101" pitchFamily="2" charset="-122"/>
                <a:ea typeface="华文中宋" panose="02010600040101010101" pitchFamily="2" charset="-122"/>
              </a:rPr>
              <a:t>月职场</a:t>
            </a:r>
            <a:r>
              <a:rPr lang="zh-CN" altLang="zh-CN" sz="2800" dirty="0" smtClean="0">
                <a:solidFill>
                  <a:srgbClr val="FF0000"/>
                </a:solidFill>
                <a:latin typeface="华文中宋" panose="02010600040101010101" pitchFamily="2" charset="-122"/>
                <a:ea typeface="华文中宋" panose="02010600040101010101" pitchFamily="2" charset="-122"/>
              </a:rPr>
              <a:t>26</a:t>
            </a:r>
            <a:r>
              <a:rPr lang="zh-CN" altLang="en-US" sz="2800" dirty="0" smtClean="0">
                <a:solidFill>
                  <a:srgbClr val="FF0000"/>
                </a:solidFill>
                <a:latin typeface="华文中宋" panose="02010600040101010101" pitchFamily="2" charset="-122"/>
                <a:ea typeface="华文中宋" panose="02010600040101010101" pitchFamily="2" charset="-122"/>
              </a:rPr>
              <a:t>项修炼 </a:t>
            </a:r>
            <a:r>
              <a:rPr lang="zh-CN" altLang="zh-CN" sz="2800" dirty="0" smtClean="0">
                <a:solidFill>
                  <a:srgbClr val="FF0000"/>
                </a:solidFill>
                <a:latin typeface="华文中宋" panose="02010600040101010101" pitchFamily="2" charset="-122"/>
                <a:ea typeface="华文中宋" panose="02010600040101010101" pitchFamily="2" charset="-122"/>
              </a:rPr>
              <a:t>7DVD </a:t>
            </a:r>
            <a:endParaRPr lang="en-US" altLang="zh-CN" sz="2800" dirty="0" smtClean="0">
              <a:solidFill>
                <a:srgbClr val="FF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FF0000"/>
                </a:solidFill>
                <a:latin typeface="华文中宋" panose="02010600040101010101" pitchFamily="2" charset="-122"/>
                <a:ea typeface="华文中宋" panose="02010600040101010101" pitchFamily="2" charset="-122"/>
              </a:rPr>
              <a:t>2012</a:t>
            </a:r>
            <a:r>
              <a:rPr lang="zh-CN" altLang="en-US" sz="2800" dirty="0" smtClean="0">
                <a:solidFill>
                  <a:srgbClr val="FF0000"/>
                </a:solidFill>
                <a:latin typeface="华文中宋" panose="02010600040101010101" pitchFamily="2" charset="-122"/>
                <a:ea typeface="华文中宋" panose="02010600040101010101" pitchFamily="2" charset="-122"/>
              </a:rPr>
              <a:t>年</a:t>
            </a:r>
            <a:r>
              <a:rPr lang="zh-CN" altLang="zh-CN" sz="2800" dirty="0" smtClean="0">
                <a:solidFill>
                  <a:srgbClr val="FF0000"/>
                </a:solidFill>
                <a:latin typeface="华文中宋" panose="02010600040101010101" pitchFamily="2" charset="-122"/>
                <a:ea typeface="华文中宋" panose="02010600040101010101" pitchFamily="2" charset="-122"/>
              </a:rPr>
              <a:t>2</a:t>
            </a:r>
            <a:r>
              <a:rPr lang="zh-CN" altLang="en-US" sz="2800" dirty="0" smtClean="0">
                <a:solidFill>
                  <a:srgbClr val="FF0000"/>
                </a:solidFill>
                <a:latin typeface="华文中宋" panose="02010600040101010101" pitchFamily="2" charset="-122"/>
                <a:ea typeface="华文中宋" panose="02010600040101010101" pitchFamily="2" charset="-122"/>
              </a:rPr>
              <a:t>月 企业无小事 </a:t>
            </a:r>
            <a:r>
              <a:rPr lang="zh-CN" altLang="zh-CN" sz="2800" dirty="0" smtClean="0">
                <a:solidFill>
                  <a:srgbClr val="FF0000"/>
                </a:solidFill>
                <a:latin typeface="华文中宋" panose="02010600040101010101" pitchFamily="2" charset="-122"/>
                <a:ea typeface="华文中宋" panose="02010600040101010101" pitchFamily="2" charset="-122"/>
              </a:rPr>
              <a:t>4DVD </a:t>
            </a:r>
            <a:endParaRPr lang="en-US" altLang="zh-CN" sz="2800" dirty="0" smtClean="0">
              <a:solidFill>
                <a:srgbClr val="FF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2010</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年</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6</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月 创造性执行  </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5DVD</a:t>
            </a:r>
            <a:endParaRPr lang="en-US" altLang="zh-CN" sz="2800" dirty="0" smtClean="0">
              <a:solidFill>
                <a:srgbClr val="D6ECFF">
                  <a:lumMod val="25000"/>
                </a:srgbClr>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2010</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年</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5</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月 赢在执行  </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2DVD</a:t>
            </a:r>
            <a:endParaRPr lang="en-US" altLang="zh-CN" sz="2800" dirty="0" smtClean="0">
              <a:solidFill>
                <a:srgbClr val="D6ECFF">
                  <a:lumMod val="25000"/>
                </a:srgbClr>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2010</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年</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4</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月 成功演讲口才 </a:t>
            </a:r>
            <a:endParaRPr lang="en-US" altLang="zh-CN" sz="2800" dirty="0" smtClean="0">
              <a:solidFill>
                <a:srgbClr val="D6ECFF">
                  <a:lumMod val="25000"/>
                </a:srgbClr>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2010</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年</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月 在自己岗位上创业</a:t>
            </a:r>
            <a:endParaRPr lang="en-US" altLang="zh-CN" sz="2800" dirty="0" smtClean="0">
              <a:solidFill>
                <a:srgbClr val="D6ECFF">
                  <a:lumMod val="25000"/>
                </a:srgbClr>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2010</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年</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1</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月 敬业精神  </a:t>
            </a:r>
            <a:endParaRPr lang="en-US" altLang="zh-CN" sz="2800" dirty="0" smtClean="0">
              <a:solidFill>
                <a:srgbClr val="D6ECFF">
                  <a:lumMod val="25000"/>
                </a:srgbClr>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2010</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年</a:t>
            </a:r>
            <a:r>
              <a:rPr lang="zh-CN" altLang="zh-CN" sz="2800" dirty="0" smtClean="0">
                <a:solidFill>
                  <a:srgbClr val="D6ECFF">
                    <a:lumMod val="25000"/>
                  </a:srgbClr>
                </a:solidFill>
                <a:latin typeface="华文中宋" panose="02010600040101010101" pitchFamily="2" charset="-122"/>
                <a:ea typeface="华文中宋" panose="02010600040101010101" pitchFamily="2" charset="-122"/>
              </a:rPr>
              <a:t>1</a:t>
            </a:r>
            <a:r>
              <a:rPr lang="zh-CN" altLang="en-US" sz="2800" dirty="0" smtClean="0">
                <a:solidFill>
                  <a:srgbClr val="D6ECFF">
                    <a:lumMod val="25000"/>
                  </a:srgbClr>
                </a:solidFill>
                <a:latin typeface="华文中宋" panose="02010600040101010101" pitchFamily="2" charset="-122"/>
                <a:ea typeface="华文中宋" panose="02010600040101010101" pitchFamily="2" charset="-122"/>
              </a:rPr>
              <a:t>月 做企业新主人 </a:t>
            </a:r>
            <a:endParaRPr lang="en-US" altLang="zh-CN" sz="2800" dirty="0" smtClean="0">
              <a:solidFill>
                <a:srgbClr val="D6ECFF">
                  <a:lumMod val="25000"/>
                </a:srgbClr>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优秀员工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危机与心态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口才的力量</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成功的人际关系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感恩父母</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富过</a:t>
            </a:r>
            <a:r>
              <a:rPr lang="zh-CN" altLang="zh-CN" sz="2800" dirty="0" smtClean="0">
                <a:solidFill>
                  <a:srgbClr val="000000"/>
                </a:solidFill>
                <a:latin typeface="华文中宋" panose="02010600040101010101" pitchFamily="2" charset="-122"/>
                <a:ea typeface="华文中宋" panose="02010600040101010101" pitchFamily="2" charset="-122"/>
              </a:rPr>
              <a:t>3</a:t>
            </a:r>
            <a:r>
              <a:rPr lang="zh-CN" altLang="en-US" sz="2800" dirty="0" smtClean="0">
                <a:solidFill>
                  <a:srgbClr val="000000"/>
                </a:solidFill>
                <a:latin typeface="华文中宋" panose="02010600040101010101" pitchFamily="2" charset="-122"/>
                <a:ea typeface="华文中宋" panose="02010600040101010101" pitchFamily="2" charset="-122"/>
              </a:rPr>
              <a:t>代的秘密</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感恩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业绩为王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赢销为王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员工精神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魅力口力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为自己工作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中国式领导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为你自己工作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如何经营好企业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与企业共同命运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托起心中的太阳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迈向成功之路 </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现场版</a:t>
            </a:r>
            <a:r>
              <a:rPr lang="zh-CN" altLang="zh-CN" sz="2800" dirty="0" smtClean="0">
                <a:solidFill>
                  <a:srgbClr val="000000"/>
                </a:solidFill>
                <a:latin typeface="华文中宋" panose="02010600040101010101" pitchFamily="2" charset="-122"/>
                <a:ea typeface="华文中宋" panose="02010600040101010101" pitchFamily="2" charset="-122"/>
              </a:rPr>
              <a:t>)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演讲与口才讲师培训现场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同心无敌</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提高企业凝聚力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美满家庭是事业成功的基石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员工第一堂课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突破管理困境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超级沟通与说服现场密训</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现场版</a:t>
            </a:r>
            <a:r>
              <a:rPr lang="zh-CN" altLang="zh-CN" sz="2800" dirty="0" smtClean="0">
                <a:solidFill>
                  <a:srgbClr val="000000"/>
                </a:solidFill>
                <a:latin typeface="华文中宋" panose="02010600040101010101" pitchFamily="2" charset="-122"/>
                <a:ea typeface="华文中宋" panose="02010600040101010101" pitchFamily="2" charset="-122"/>
              </a:rPr>
              <a:t>)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商业巨头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营销攻略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创业导航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顶级营销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成就实战销售精英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颠峰销售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世纪赢家经理人研讨会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中国美容界秘训</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现场版</a:t>
            </a:r>
            <a:r>
              <a:rPr lang="zh-CN" altLang="zh-CN" sz="2800" dirty="0" smtClean="0">
                <a:solidFill>
                  <a:srgbClr val="000000"/>
                </a:solidFill>
                <a:latin typeface="华文中宋" panose="02010600040101010101" pitchFamily="2" charset="-122"/>
                <a:ea typeface="华文中宋" panose="02010600040101010101" pitchFamily="2" charset="-122"/>
              </a:rPr>
              <a:t>)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如何让员工跑起来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学习与归属感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自动自发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女人的资本</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幸福女人必修的</a:t>
            </a:r>
            <a:r>
              <a:rPr lang="zh-CN" altLang="zh-CN" sz="2800" dirty="0" smtClean="0">
                <a:solidFill>
                  <a:srgbClr val="000000"/>
                </a:solidFill>
                <a:latin typeface="华文中宋" panose="02010600040101010101" pitchFamily="2" charset="-122"/>
                <a:ea typeface="华文中宋" panose="02010600040101010101" pitchFamily="2" charset="-122"/>
              </a:rPr>
              <a:t>8</a:t>
            </a:r>
            <a:r>
              <a:rPr lang="zh-CN" altLang="en-US" sz="2800" dirty="0" smtClean="0">
                <a:solidFill>
                  <a:srgbClr val="000000"/>
                </a:solidFill>
                <a:latin typeface="华文中宋" panose="02010600040101010101" pitchFamily="2" charset="-122"/>
                <a:ea typeface="华文中宋" panose="02010600040101010101" pitchFamily="2" charset="-122"/>
              </a:rPr>
              <a:t>堂课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魅力口才（巨思特）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惠州讲感恩现场 </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marL="514350" indent="-514350" eaLnBrk="0" hangingPunct="0">
              <a:buFont typeface="+mj-lt"/>
              <a:buAutoNum type="arabicPeriod"/>
            </a:pPr>
            <a:r>
              <a:rPr lang="zh-CN" altLang="en-US" sz="2800" dirty="0" smtClean="0">
                <a:solidFill>
                  <a:srgbClr val="000000"/>
                </a:solidFill>
                <a:latin typeface="华文中宋" panose="02010600040101010101" pitchFamily="2" charset="-122"/>
                <a:ea typeface="华文中宋" panose="02010600040101010101" pitchFamily="2" charset="-122"/>
              </a:rPr>
              <a:t>李强</a:t>
            </a:r>
            <a:r>
              <a:rPr lang="zh-CN" altLang="zh-CN" sz="2800" dirty="0" smtClean="0">
                <a:solidFill>
                  <a:srgbClr val="000000"/>
                </a:solidFill>
                <a:latin typeface="华文中宋" panose="02010600040101010101" pitchFamily="2" charset="-122"/>
                <a:ea typeface="华文中宋" panose="02010600040101010101" pitchFamily="2" charset="-122"/>
              </a:rPr>
              <a:t>-</a:t>
            </a:r>
            <a:r>
              <a:rPr lang="zh-CN" altLang="en-US" sz="2800" dirty="0" smtClean="0">
                <a:solidFill>
                  <a:srgbClr val="000000"/>
                </a:solidFill>
                <a:latin typeface="华文中宋" panose="02010600040101010101" pitchFamily="2" charset="-122"/>
                <a:ea typeface="华文中宋" panose="02010600040101010101" pitchFamily="2" charset="-122"/>
              </a:rPr>
              <a:t>成功演讲口才 </a:t>
            </a:r>
            <a:r>
              <a:rPr lang="zh-CN" altLang="zh-CN" sz="2800" dirty="0" smtClean="0">
                <a:solidFill>
                  <a:srgbClr val="000000"/>
                </a:solidFill>
                <a:latin typeface="华文中宋" panose="02010600040101010101" pitchFamily="2" charset="-122"/>
                <a:ea typeface="华文中宋" panose="02010600040101010101" pitchFamily="2" charset="-122"/>
              </a:rPr>
              <a:t>3CD</a:t>
            </a:r>
          </a:p>
        </p:txBody>
      </p:sp>
      <p:sp>
        <p:nvSpPr>
          <p:cNvPr id="2" name="矩形 1"/>
          <p:cNvSpPr/>
          <p:nvPr/>
        </p:nvSpPr>
        <p:spPr>
          <a:xfrm>
            <a:off x="6300192" y="4509120"/>
            <a:ext cx="2843808" cy="23488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3" name="图片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3632658"/>
            <a:ext cx="2171715" cy="2899780"/>
          </a:xfrm>
          <a:prstGeom prst="rect">
            <a:avLst/>
          </a:prstGeom>
        </p:spPr>
      </p:pic>
    </p:spTree>
    <p:extLst>
      <p:ext uri="{BB962C8B-B14F-4D97-AF65-F5344CB8AC3E}">
        <p14:creationId xmlns:p14="http://schemas.microsoft.com/office/powerpoint/2010/main" val="3716595818"/>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20000"/>
                                        <p:tgtEl>
                                          <p:spTgt spid="5"/>
                                        </p:tgtEl>
                                        <p:attrNameLst>
                                          <p:attrName>ppt_x</p:attrName>
                                        </p:attrNameLst>
                                      </p:cBhvr>
                                      <p:tavLst>
                                        <p:tav tm="0">
                                          <p:val>
                                            <p:strVal val="ppt_x"/>
                                          </p:val>
                                        </p:tav>
                                        <p:tav tm="100000">
                                          <p:val>
                                            <p:strVal val="ppt_x"/>
                                          </p:val>
                                        </p:tav>
                                      </p:tavLst>
                                    </p:anim>
                                    <p:anim calcmode="lin" valueType="num">
                                      <p:cBhvr additive="base">
                                        <p:cTn id="7" dur="20000"/>
                                        <p:tgtEl>
                                          <p:spTgt spid="5"/>
                                        </p:tgtEl>
                                        <p:attrNameLst>
                                          <p:attrName>ppt_y</p:attrName>
                                        </p:attrNameLst>
                                      </p:cBhvr>
                                      <p:tavLst>
                                        <p:tav tm="0">
                                          <p:val>
                                            <p:strVal val="ppt_y"/>
                                          </p:val>
                                        </p:tav>
                                        <p:tav tm="100000">
                                          <p:val>
                                            <p:strVal val="0-ppt_h/2"/>
                                          </p:val>
                                        </p:tav>
                                      </p:tavLst>
                                    </p:anim>
                                    <p:set>
                                      <p:cBhvr>
                                        <p:cTn id="8" dur="1" fill="hold">
                                          <p:stCondLst>
                                            <p:cond delay="19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a:t>
            </a:r>
            <a:r>
              <a:rPr lang="zh-CN" altLang="en-US" dirty="0" smtClean="0"/>
              <a:t>企业培训发展、转变的四个趋势</a:t>
            </a:r>
            <a:endParaRPr lang="zh-CN" altLang="en-US" dirty="0"/>
          </a:p>
        </p:txBody>
      </p:sp>
      <p:sp>
        <p:nvSpPr>
          <p:cNvPr id="3" name="内容占位符 2"/>
          <p:cNvSpPr>
            <a:spLocks noGrp="1"/>
          </p:cNvSpPr>
          <p:nvPr>
            <p:ph idx="1"/>
          </p:nvPr>
        </p:nvSpPr>
        <p:spPr>
          <a:xfrm>
            <a:off x="179512" y="1412776"/>
            <a:ext cx="8518401" cy="4525962"/>
          </a:xfrm>
        </p:spPr>
        <p:txBody>
          <a:bodyPr/>
          <a:lstStyle/>
          <a:p>
            <a:r>
              <a:rPr lang="en-US" altLang="zh-CN" sz="2400" b="0" dirty="0">
                <a:latin typeface="华文中宋" panose="02010600040101010101" pitchFamily="2" charset="-122"/>
                <a:ea typeface="华文中宋" panose="02010600040101010101" pitchFamily="2" charset="-122"/>
              </a:rPr>
              <a:t>1 </a:t>
            </a:r>
            <a:r>
              <a:rPr lang="zh-CN" altLang="zh-CN" sz="2400" b="0" dirty="0">
                <a:latin typeface="华文中宋" panose="02010600040101010101" pitchFamily="2" charset="-122"/>
                <a:ea typeface="华文中宋" panose="02010600040101010101" pitchFamily="2" charset="-122"/>
              </a:rPr>
              <a:t>从理念上，</a:t>
            </a:r>
            <a:r>
              <a:rPr lang="zh-CN" altLang="zh-CN" sz="2400" b="0" dirty="0">
                <a:latin typeface="华文中宋" panose="02010600040101010101" pitchFamily="2" charset="-122"/>
                <a:ea typeface="华文中宋" panose="02010600040101010101" pitchFamily="2" charset="-122"/>
                <a:hlinkClick r:id="rId3" action="ppaction://hlinksldjump"/>
              </a:rPr>
              <a:t>变</a:t>
            </a:r>
            <a:r>
              <a:rPr lang="zh-CN" altLang="zh-CN" sz="2400" dirty="0">
                <a:latin typeface="华文中宋" panose="02010600040101010101" pitchFamily="2" charset="-122"/>
                <a:ea typeface="华文中宋" panose="02010600040101010101" pitchFamily="2" charset="-122"/>
                <a:hlinkClick r:id="rId3" action="ppaction://hlinksldjump"/>
              </a:rPr>
              <a:t>培训是福利</a:t>
            </a:r>
            <a:r>
              <a:rPr lang="zh-CN" altLang="zh-CN" sz="2400" b="0" dirty="0">
                <a:latin typeface="华文中宋" panose="02010600040101010101" pitchFamily="2" charset="-122"/>
                <a:ea typeface="华文中宋" panose="02010600040101010101" pitchFamily="2" charset="-122"/>
                <a:hlinkClick r:id="rId3" action="ppaction://hlinksldjump"/>
              </a:rPr>
              <a:t>为培训是</a:t>
            </a:r>
            <a:r>
              <a:rPr lang="zh-CN" altLang="zh-CN" sz="2400" b="0" dirty="0" smtClean="0">
                <a:latin typeface="华文中宋" panose="02010600040101010101" pitchFamily="2" charset="-122"/>
                <a:ea typeface="华文中宋" panose="02010600040101010101" pitchFamily="2" charset="-122"/>
                <a:hlinkClick r:id="rId3" action="ppaction://hlinksldjump"/>
              </a:rPr>
              <a:t>投资</a:t>
            </a:r>
            <a:r>
              <a:rPr lang="zh-CN" altLang="en-US" sz="2400" b="0" dirty="0" smtClean="0">
                <a:latin typeface="华文中宋" panose="02010600040101010101" pitchFamily="2" charset="-122"/>
                <a:ea typeface="华文中宋" panose="02010600040101010101" pitchFamily="2" charset="-122"/>
              </a:rPr>
              <a:t>；</a:t>
            </a:r>
            <a:endParaRPr lang="en-US" altLang="zh-CN" sz="2400" b="0" dirty="0" smtClean="0">
              <a:latin typeface="华文中宋" panose="02010600040101010101" pitchFamily="2" charset="-122"/>
              <a:ea typeface="华文中宋" panose="02010600040101010101" pitchFamily="2" charset="-122"/>
            </a:endParaRPr>
          </a:p>
          <a:p>
            <a:r>
              <a:rPr lang="en-US" altLang="zh-CN" sz="2400" b="0" dirty="0">
                <a:latin typeface="华文中宋" panose="02010600040101010101" pitchFamily="2" charset="-122"/>
                <a:ea typeface="华文中宋" panose="02010600040101010101" pitchFamily="2" charset="-122"/>
              </a:rPr>
              <a:t>2 </a:t>
            </a:r>
            <a:r>
              <a:rPr lang="zh-CN" altLang="zh-CN" sz="2400" b="0" dirty="0" smtClean="0">
                <a:latin typeface="华文中宋" panose="02010600040101010101" pitchFamily="2" charset="-122"/>
                <a:ea typeface="华文中宋" panose="02010600040101010101" pitchFamily="2" charset="-122"/>
              </a:rPr>
              <a:t>从形式</a:t>
            </a:r>
            <a:r>
              <a:rPr lang="zh-CN" altLang="zh-CN" sz="2400" b="0" dirty="0">
                <a:latin typeface="华文中宋" panose="02010600040101010101" pitchFamily="2" charset="-122"/>
                <a:ea typeface="华文中宋" panose="02010600040101010101" pitchFamily="2" charset="-122"/>
              </a:rPr>
              <a:t>上，</a:t>
            </a:r>
            <a:r>
              <a:rPr lang="zh-CN" altLang="zh-CN" sz="2400" b="0" dirty="0" smtClean="0">
                <a:latin typeface="华文中宋" panose="02010600040101010101" pitchFamily="2" charset="-122"/>
                <a:ea typeface="华文中宋" panose="02010600040101010101" pitchFamily="2" charset="-122"/>
              </a:rPr>
              <a:t>变</a:t>
            </a:r>
            <a:r>
              <a:rPr lang="zh-CN" altLang="en-US" sz="2400" b="0" dirty="0" smtClean="0">
                <a:latin typeface="华文中宋" panose="02010600040101010101" pitchFamily="2" charset="-122"/>
                <a:ea typeface="华文中宋" panose="02010600040101010101" pitchFamily="2" charset="-122"/>
              </a:rPr>
              <a:t>现在简单授课为</a:t>
            </a:r>
            <a:r>
              <a:rPr lang="zh-CN" altLang="zh-CN" sz="2400" dirty="0" smtClean="0">
                <a:latin typeface="华文中宋" panose="02010600040101010101" pitchFamily="2" charset="-122"/>
                <a:ea typeface="华文中宋" panose="02010600040101010101" pitchFamily="2" charset="-122"/>
              </a:rPr>
              <a:t>全员</a:t>
            </a:r>
            <a:r>
              <a:rPr lang="zh-CN" altLang="zh-CN" sz="2400" dirty="0">
                <a:latin typeface="华文中宋" panose="02010600040101010101" pitchFamily="2" charset="-122"/>
                <a:ea typeface="华文中宋" panose="02010600040101010101" pitchFamily="2" charset="-122"/>
              </a:rPr>
              <a:t>参与</a:t>
            </a:r>
            <a:r>
              <a:rPr lang="zh-CN" altLang="zh-CN" sz="2400" b="0" dirty="0">
                <a:latin typeface="华文中宋" panose="02010600040101010101" pitchFamily="2" charset="-122"/>
                <a:ea typeface="华文中宋" panose="02010600040101010101" pitchFamily="2" charset="-122"/>
              </a:rPr>
              <a:t>、共同</a:t>
            </a:r>
            <a:r>
              <a:rPr lang="zh-CN" altLang="zh-CN" sz="2400" b="0" dirty="0" smtClean="0">
                <a:latin typeface="华文中宋" panose="02010600040101010101" pitchFamily="2" charset="-122"/>
                <a:ea typeface="华文中宋" panose="02010600040101010101" pitchFamily="2" charset="-122"/>
              </a:rPr>
              <a:t>学习</a:t>
            </a:r>
            <a:r>
              <a:rPr lang="zh-CN" altLang="en-US" sz="2400" b="0" dirty="0" smtClean="0">
                <a:latin typeface="华文中宋" panose="02010600040101010101" pitchFamily="2" charset="-122"/>
                <a:ea typeface="华文中宋" panose="02010600040101010101" pitchFamily="2" charset="-122"/>
              </a:rPr>
              <a:t>；</a:t>
            </a:r>
            <a:endParaRPr lang="zh-CN" altLang="zh-CN" sz="2400" b="0" dirty="0">
              <a:latin typeface="华文中宋" panose="02010600040101010101" pitchFamily="2" charset="-122"/>
              <a:ea typeface="华文中宋" panose="02010600040101010101" pitchFamily="2" charset="-122"/>
            </a:endParaRPr>
          </a:p>
          <a:p>
            <a:r>
              <a:rPr lang="en-US" altLang="zh-CN" sz="2400" b="0" dirty="0">
                <a:latin typeface="华文中宋" panose="02010600040101010101" pitchFamily="2" charset="-122"/>
                <a:ea typeface="华文中宋" panose="02010600040101010101" pitchFamily="2" charset="-122"/>
              </a:rPr>
              <a:t>3 </a:t>
            </a:r>
            <a:r>
              <a:rPr lang="zh-CN" altLang="zh-CN" sz="2400" b="0" dirty="0" smtClean="0">
                <a:latin typeface="华文中宋" panose="02010600040101010101" pitchFamily="2" charset="-122"/>
                <a:ea typeface="华文中宋" panose="02010600040101010101" pitchFamily="2" charset="-122"/>
              </a:rPr>
              <a:t>从内容</a:t>
            </a:r>
            <a:r>
              <a:rPr lang="zh-CN" altLang="zh-CN" sz="2400" b="0" dirty="0">
                <a:latin typeface="华文中宋" panose="02010600040101010101" pitchFamily="2" charset="-122"/>
                <a:ea typeface="华文中宋" panose="02010600040101010101" pitchFamily="2" charset="-122"/>
              </a:rPr>
              <a:t>上，</a:t>
            </a:r>
            <a:r>
              <a:rPr lang="zh-CN" altLang="zh-CN" sz="2400" b="0" dirty="0">
                <a:latin typeface="华文中宋" panose="02010600040101010101" pitchFamily="2" charset="-122"/>
                <a:ea typeface="华文中宋" panose="02010600040101010101" pitchFamily="2" charset="-122"/>
                <a:hlinkClick r:id="rId4" action="ppaction://hlinksldjump"/>
              </a:rPr>
              <a:t>变</a:t>
            </a:r>
            <a:r>
              <a:rPr lang="zh-CN" altLang="zh-CN" sz="2400" b="0" dirty="0" smtClean="0">
                <a:latin typeface="华文中宋" panose="02010600040101010101" pitchFamily="2" charset="-122"/>
                <a:ea typeface="华文中宋" panose="02010600040101010101" pitchFamily="2" charset="-122"/>
                <a:hlinkClick r:id="rId4" action="ppaction://hlinksldjump"/>
              </a:rPr>
              <a:t>课堂大道理</a:t>
            </a:r>
            <a:r>
              <a:rPr lang="zh-CN" altLang="zh-CN" sz="2400" b="0" dirty="0">
                <a:latin typeface="华文中宋" panose="02010600040101010101" pitchFamily="2" charset="-122"/>
                <a:ea typeface="华文中宋" panose="02010600040101010101" pitchFamily="2" charset="-122"/>
                <a:hlinkClick r:id="rId4" action="ppaction://hlinksldjump"/>
              </a:rPr>
              <a:t>、纯</a:t>
            </a:r>
            <a:r>
              <a:rPr lang="zh-CN" altLang="zh-CN" sz="2400" b="0" dirty="0" smtClean="0">
                <a:latin typeface="华文中宋" panose="02010600040101010101" pitchFamily="2" charset="-122"/>
                <a:ea typeface="华文中宋" panose="02010600040101010101" pitchFamily="2" charset="-122"/>
                <a:hlinkClick r:id="rId4" action="ppaction://hlinksldjump"/>
              </a:rPr>
              <a:t>理论</a:t>
            </a:r>
            <a:r>
              <a:rPr lang="zh-CN" altLang="en-US" sz="2400" b="0" dirty="0" smtClean="0">
                <a:latin typeface="华文中宋" panose="02010600040101010101" pitchFamily="2" charset="-122"/>
                <a:ea typeface="华文中宋" panose="02010600040101010101" pitchFamily="2" charset="-122"/>
                <a:hlinkClick r:id="rId4" action="ppaction://hlinksldjump"/>
              </a:rPr>
              <a:t>的教学方式，</a:t>
            </a:r>
            <a:r>
              <a:rPr lang="zh-CN" altLang="zh-CN" sz="2400" b="0" dirty="0" smtClean="0">
                <a:latin typeface="华文中宋" panose="02010600040101010101" pitchFamily="2" charset="-122"/>
                <a:ea typeface="华文中宋" panose="02010600040101010101" pitchFamily="2" charset="-122"/>
                <a:hlinkClick r:id="rId4" action="ppaction://hlinksldjump"/>
              </a:rPr>
              <a:t>为</a:t>
            </a:r>
            <a:r>
              <a:rPr lang="zh-CN" altLang="zh-CN" sz="2400" b="0" dirty="0">
                <a:latin typeface="华文中宋" panose="02010600040101010101" pitchFamily="2" charset="-122"/>
                <a:ea typeface="华文中宋" panose="02010600040101010101" pitchFamily="2" charset="-122"/>
                <a:hlinkClick r:id="rId4" action="ppaction://hlinksldjump"/>
              </a:rPr>
              <a:t>针对企业</a:t>
            </a:r>
            <a:r>
              <a:rPr lang="zh-CN" altLang="zh-CN" sz="2400" b="0" dirty="0" smtClean="0">
                <a:latin typeface="华文中宋" panose="02010600040101010101" pitchFamily="2" charset="-122"/>
                <a:ea typeface="华文中宋" panose="02010600040101010101" pitchFamily="2" charset="-122"/>
                <a:hlinkClick r:id="rId4" action="ppaction://hlinksldjump"/>
              </a:rPr>
              <a:t>现状</a:t>
            </a:r>
            <a:r>
              <a:rPr lang="zh-CN" altLang="en-US" sz="2400" b="0" dirty="0" smtClean="0">
                <a:latin typeface="华文中宋" panose="02010600040101010101" pitchFamily="2" charset="-122"/>
                <a:ea typeface="华文中宋" panose="02010600040101010101" pitchFamily="2" charset="-122"/>
                <a:hlinkClick r:id="rId4" action="ppaction://hlinksldjump"/>
              </a:rPr>
              <a:t>的</a:t>
            </a:r>
            <a:r>
              <a:rPr lang="zh-CN" altLang="zh-CN" sz="2400" b="0" dirty="0" smtClean="0">
                <a:latin typeface="华文中宋" panose="02010600040101010101" pitchFamily="2" charset="-122"/>
                <a:ea typeface="华文中宋" panose="02010600040101010101" pitchFamily="2" charset="-122"/>
                <a:hlinkClick r:id="rId4" action="ppaction://hlinksldjump"/>
              </a:rPr>
              <a:t>问题解决方案</a:t>
            </a:r>
            <a:r>
              <a:rPr lang="zh-CN" altLang="zh-CN" sz="2400" b="0" dirty="0" smtClean="0">
                <a:latin typeface="华文中宋" panose="02010600040101010101" pitchFamily="2" charset="-122"/>
                <a:ea typeface="华文中宋" panose="02010600040101010101" pitchFamily="2" charset="-122"/>
              </a:rPr>
              <a:t>。</a:t>
            </a:r>
            <a:endParaRPr lang="en-US" altLang="zh-CN" sz="2400" b="0" dirty="0" smtClean="0">
              <a:latin typeface="华文中宋" panose="02010600040101010101" pitchFamily="2" charset="-122"/>
              <a:ea typeface="华文中宋" panose="02010600040101010101" pitchFamily="2" charset="-122"/>
            </a:endParaRPr>
          </a:p>
          <a:p>
            <a:r>
              <a:rPr lang="en-US" altLang="zh-CN" sz="2400" b="0" dirty="0" smtClean="0">
                <a:latin typeface="华文中宋" panose="02010600040101010101" pitchFamily="2" charset="-122"/>
                <a:ea typeface="华文中宋" panose="02010600040101010101" pitchFamily="2" charset="-122"/>
              </a:rPr>
              <a:t>4 </a:t>
            </a:r>
            <a:r>
              <a:rPr lang="zh-CN" altLang="zh-CN" sz="2400" b="0" dirty="0" smtClean="0">
                <a:latin typeface="华文中宋" panose="02010600040101010101" pitchFamily="2" charset="-122"/>
                <a:ea typeface="华文中宋" panose="02010600040101010101" pitchFamily="2" charset="-122"/>
              </a:rPr>
              <a:t>从效果</a:t>
            </a:r>
            <a:r>
              <a:rPr lang="zh-CN" altLang="zh-CN" sz="2400" b="0" dirty="0">
                <a:latin typeface="华文中宋" panose="02010600040101010101" pitchFamily="2" charset="-122"/>
                <a:ea typeface="华文中宋" panose="02010600040101010101" pitchFamily="2" charset="-122"/>
              </a:rPr>
              <a:t>考核上，变现在的单纯对</a:t>
            </a:r>
            <a:r>
              <a:rPr lang="zh-CN" altLang="zh-CN" sz="2400" b="0" dirty="0">
                <a:latin typeface="华文中宋" panose="02010600040101010101" pitchFamily="2" charset="-122"/>
                <a:ea typeface="华文中宋" panose="02010600040101010101" pitchFamily="2" charset="-122"/>
                <a:hlinkClick r:id="rId5" action="ppaction://hlinksldjump"/>
              </a:rPr>
              <a:t>师资满意度简单的考核</a:t>
            </a:r>
            <a:r>
              <a:rPr lang="zh-CN" altLang="zh-CN" sz="2400" b="0" dirty="0">
                <a:latin typeface="华文中宋" panose="02010600040101010101" pitchFamily="2" charset="-122"/>
                <a:ea typeface="华文中宋" panose="02010600040101010101" pitchFamily="2" charset="-122"/>
              </a:rPr>
              <a:t>方式，为按投资考核，从投入和产出的角度，对课程效果进行综合评定。</a:t>
            </a:r>
          </a:p>
          <a:p>
            <a:endParaRPr lang="zh-CN" altLang="zh-CN" sz="2400" b="0" dirty="0">
              <a:latin typeface="华文中宋" panose="02010600040101010101" pitchFamily="2" charset="-122"/>
              <a:ea typeface="华文中宋" panose="02010600040101010101" pitchFamily="2" charset="-122"/>
            </a:endParaRPr>
          </a:p>
          <a:p>
            <a:endParaRPr lang="zh-CN" altLang="en-US" sz="2400" b="0" dirty="0">
              <a:latin typeface="华文中宋" panose="02010600040101010101" pitchFamily="2" charset="-122"/>
              <a:ea typeface="华文中宋" panose="02010600040101010101" pitchFamily="2" charset="-122"/>
            </a:endParaRPr>
          </a:p>
        </p:txBody>
      </p:sp>
      <p:pic>
        <p:nvPicPr>
          <p:cNvPr id="4" name="内容占位符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547664" y="-15594"/>
            <a:ext cx="5832648" cy="571500"/>
          </a:xfrm>
          <a:prstGeom prst="rect">
            <a:avLst/>
          </a:prstGeom>
          <a:noFill/>
          <a:ln w="9525">
            <a:noFill/>
            <a:miter lim="800000"/>
            <a:headEnd/>
            <a:tailEnd/>
          </a:ln>
        </p:spPr>
      </p:pic>
      <p:pic>
        <p:nvPicPr>
          <p:cNvPr id="5" name="Picture 4" descr="D:\cl\海尔\画与话\11.BMP">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7293" y="4267255"/>
            <a:ext cx="4264412" cy="259074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23528" y="4615299"/>
            <a:ext cx="3923928" cy="1323439"/>
          </a:xfrm>
          <a:prstGeom prst="rect">
            <a:avLst/>
          </a:prstGeom>
          <a:noFill/>
        </p:spPr>
        <p:txBody>
          <a:bodyPr wrap="square" lIns="91440" tIns="45720" rIns="91440" bIns="45720">
            <a:spAutoFit/>
          </a:bodyPr>
          <a:lstStyle/>
          <a:p>
            <a:pPr algn="ctr"/>
            <a:r>
              <a:rPr lang="zh-CN" altLang="en-US" sz="4000" b="1" dirty="0" smtClean="0">
                <a:ln w="22225">
                  <a:solidFill>
                    <a:srgbClr val="EA157A"/>
                  </a:solidFill>
                  <a:prstDash val="solid"/>
                </a:ln>
                <a:solidFill>
                  <a:srgbClr val="EA157A">
                    <a:lumMod val="40000"/>
                    <a:lumOff val="60000"/>
                  </a:srgbClr>
                </a:solidFill>
              </a:rPr>
              <a:t>观念不变原地转</a:t>
            </a:r>
            <a:endParaRPr lang="en-US" altLang="zh-CN" sz="4000" b="1" dirty="0" smtClean="0">
              <a:ln w="22225">
                <a:solidFill>
                  <a:srgbClr val="EA157A"/>
                </a:solidFill>
                <a:prstDash val="solid"/>
              </a:ln>
              <a:solidFill>
                <a:srgbClr val="EA157A">
                  <a:lumMod val="40000"/>
                  <a:lumOff val="60000"/>
                </a:srgbClr>
              </a:solidFill>
            </a:endParaRPr>
          </a:p>
          <a:p>
            <a:pPr algn="ctr"/>
            <a:r>
              <a:rPr lang="zh-CN" altLang="en-US" sz="4000" b="1" dirty="0">
                <a:ln w="22225">
                  <a:solidFill>
                    <a:srgbClr val="EA157A"/>
                  </a:solidFill>
                  <a:prstDash val="solid"/>
                </a:ln>
                <a:solidFill>
                  <a:srgbClr val="EA157A">
                    <a:lumMod val="40000"/>
                    <a:lumOff val="60000"/>
                  </a:srgbClr>
                </a:solidFill>
              </a:rPr>
              <a:t>观念一</a:t>
            </a:r>
            <a:r>
              <a:rPr lang="zh-CN" altLang="en-US" sz="4000" b="1" dirty="0" smtClean="0">
                <a:ln w="22225">
                  <a:solidFill>
                    <a:srgbClr val="EA157A"/>
                  </a:solidFill>
                  <a:prstDash val="solid"/>
                </a:ln>
                <a:solidFill>
                  <a:srgbClr val="EA157A">
                    <a:lumMod val="40000"/>
                    <a:lumOff val="60000"/>
                  </a:srgbClr>
                </a:solidFill>
              </a:rPr>
              <a:t>变天地宽</a:t>
            </a:r>
            <a:endParaRPr lang="zh-CN" altLang="en-US" sz="4000" b="1" dirty="0">
              <a:ln w="22225">
                <a:solidFill>
                  <a:srgbClr val="EA157A"/>
                </a:solidFill>
                <a:prstDash val="solid"/>
              </a:ln>
              <a:solidFill>
                <a:srgbClr val="EA157A">
                  <a:lumMod val="40000"/>
                  <a:lumOff val="60000"/>
                </a:srgbClr>
              </a:solidFill>
            </a:endParaRPr>
          </a:p>
        </p:txBody>
      </p:sp>
    </p:spTree>
    <p:extLst>
      <p:ext uri="{BB962C8B-B14F-4D97-AF65-F5344CB8AC3E}">
        <p14:creationId xmlns:p14="http://schemas.microsoft.com/office/powerpoint/2010/main" val="3230190151"/>
      </p:ext>
    </p:extLst>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1" y="3854127"/>
            <a:ext cx="4968552" cy="2988940"/>
          </a:xfr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476672"/>
            <a:ext cx="9144000" cy="6410519"/>
          </a:xfrm>
          <a:prstGeom prst="rect">
            <a:avLst/>
          </a:prstGeom>
        </p:spPr>
      </p:pic>
      <p:sp>
        <p:nvSpPr>
          <p:cNvPr id="2" name="标题 1"/>
          <p:cNvSpPr>
            <a:spLocks noGrp="1"/>
          </p:cNvSpPr>
          <p:nvPr>
            <p:ph type="title"/>
          </p:nvPr>
        </p:nvSpPr>
        <p:spPr/>
        <p:txBody>
          <a:bodyPr/>
          <a:lstStyle/>
          <a:p>
            <a:endParaRPr lang="zh-CN" altLang="en-US"/>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2790" y="-35709"/>
            <a:ext cx="5006183" cy="6858000"/>
          </a:xfrm>
          <a:prstGeom prst="rect">
            <a:avLst/>
          </a:prstGeom>
        </p:spPr>
      </p:pic>
      <p:pic>
        <p:nvPicPr>
          <p:cNvPr id="6" name="图片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3517" y="3272741"/>
            <a:ext cx="5006183" cy="4840671"/>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89" y="168452"/>
            <a:ext cx="4019421" cy="3836612"/>
          </a:xfrm>
          <a:prstGeom prst="rect">
            <a:avLst/>
          </a:prstGeom>
        </p:spPr>
      </p:pic>
    </p:spTree>
    <p:extLst>
      <p:ext uri="{BB962C8B-B14F-4D97-AF65-F5344CB8AC3E}">
        <p14:creationId xmlns:p14="http://schemas.microsoft.com/office/powerpoint/2010/main" val="55511449"/>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3000" decel="50000" fill="hold">
                                          <p:stCondLst>
                                            <p:cond delay="0"/>
                                          </p:stCondLst>
                                        </p:cTn>
                                        <p:tgtEl>
                                          <p:spTgt spid="5"/>
                                        </p:tgtEl>
                                        <p:attrNameLst>
                                          <p:attrName>ppt_x</p:attrName>
                                          <p:attrName>ppt_y</p:attrName>
                                        </p:attrNameLst>
                                      </p:cBhvr>
                                    </p:animMotion>
                                    <p:animEffect transition="in" filter="fade">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3000" fill="hold"/>
                                        <p:tgtEl>
                                          <p:spTgt spid="7"/>
                                        </p:tgtEl>
                                        <p:attrNameLst>
                                          <p:attrName>ppt_w</p:attrName>
                                        </p:attrNameLst>
                                      </p:cBhvr>
                                      <p:tavLst>
                                        <p:tav tm="0">
                                          <p:val>
                                            <p:fltVal val="0"/>
                                          </p:val>
                                        </p:tav>
                                        <p:tav tm="100000">
                                          <p:val>
                                            <p:strVal val="#ppt_w"/>
                                          </p:val>
                                        </p:tav>
                                      </p:tavLst>
                                    </p:anim>
                                    <p:anim calcmode="lin" valueType="num">
                                      <p:cBhvr>
                                        <p:cTn id="25" dur="3000" fill="hold"/>
                                        <p:tgtEl>
                                          <p:spTgt spid="7"/>
                                        </p:tgtEl>
                                        <p:attrNameLst>
                                          <p:attrName>ppt_h</p:attrName>
                                        </p:attrNameLst>
                                      </p:cBhvr>
                                      <p:tavLst>
                                        <p:tav tm="0">
                                          <p:val>
                                            <p:fltVal val="0"/>
                                          </p:val>
                                        </p:tav>
                                        <p:tav tm="100000">
                                          <p:val>
                                            <p:strVal val="#ppt_h"/>
                                          </p:val>
                                        </p:tav>
                                      </p:tavLst>
                                    </p:anim>
                                    <p:anim calcmode="lin" valueType="num">
                                      <p:cBhvr>
                                        <p:cTn id="26" dur="3000" fill="hold"/>
                                        <p:tgtEl>
                                          <p:spTgt spid="7"/>
                                        </p:tgtEl>
                                        <p:attrNameLst>
                                          <p:attrName>style.rotation</p:attrName>
                                        </p:attrNameLst>
                                      </p:cBhvr>
                                      <p:tavLst>
                                        <p:tav tm="0">
                                          <p:val>
                                            <p:fltVal val="90"/>
                                          </p:val>
                                        </p:tav>
                                        <p:tav tm="100000">
                                          <p:val>
                                            <p:fltVal val="0"/>
                                          </p:val>
                                        </p:tav>
                                      </p:tavLst>
                                    </p:anim>
                                    <p:animEffect transition="in" filter="fade">
                                      <p:cBhvr>
                                        <p:cTn id="2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默认设计模板">
  <a:themeElements>
    <a:clrScheme name="">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1_默认设计模板">
      <a:majorFont>
        <a:latin typeface="Arial"/>
        <a:ea typeface="黑体"/>
        <a:cs typeface=""/>
      </a:majorFont>
      <a:minorFont>
        <a:latin typeface="Arial"/>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1_默认设计模板">
      <a:majorFont>
        <a:latin typeface="Arial"/>
        <a:ea typeface="黑体"/>
        <a:cs typeface=""/>
      </a:majorFont>
      <a:minorFont>
        <a:latin typeface="Arial"/>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黑体"/>
        <a:cs typeface=""/>
      </a:majorFont>
      <a:minorFont>
        <a:latin typeface="Arial"/>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33246</TotalTime>
  <Words>5806</Words>
  <Application>Microsoft Office PowerPoint</Application>
  <PresentationFormat>全屏显示(4:3)</PresentationFormat>
  <Paragraphs>789</Paragraphs>
  <Slides>57</Slides>
  <Notes>17</Notes>
  <HiddenSlides>3</HiddenSlides>
  <MMClips>0</MMClips>
  <ScaleCrop>false</ScaleCrop>
  <HeadingPairs>
    <vt:vector size="8" baseType="variant">
      <vt:variant>
        <vt:lpstr>已用的字体</vt:lpstr>
      </vt:variant>
      <vt:variant>
        <vt:i4>20</vt:i4>
      </vt:variant>
      <vt:variant>
        <vt:lpstr>主题</vt:lpstr>
      </vt:variant>
      <vt:variant>
        <vt:i4>5</vt:i4>
      </vt:variant>
      <vt:variant>
        <vt:lpstr>嵌入 OLE 服务器</vt:lpstr>
      </vt:variant>
      <vt:variant>
        <vt:i4>1</vt:i4>
      </vt:variant>
      <vt:variant>
        <vt:lpstr>幻灯片标题</vt:lpstr>
      </vt:variant>
      <vt:variant>
        <vt:i4>57</vt:i4>
      </vt:variant>
    </vt:vector>
  </HeadingPairs>
  <TitlesOfParts>
    <vt:vector size="83" baseType="lpstr">
      <vt:lpstr>方正卡通简体</vt:lpstr>
      <vt:lpstr>方正舒体</vt:lpstr>
      <vt:lpstr>黑体</vt:lpstr>
      <vt:lpstr>华文行楷</vt:lpstr>
      <vt:lpstr>华文琥珀</vt:lpstr>
      <vt:lpstr>华文新魏</vt:lpstr>
      <vt:lpstr>华文中宋</vt:lpstr>
      <vt:lpstr>经典繁角篆</vt:lpstr>
      <vt:lpstr>楷体_GB2312</vt:lpstr>
      <vt:lpstr>隶书</vt:lpstr>
      <vt:lpstr>迷你简卡通</vt:lpstr>
      <vt:lpstr>迷你简娃娃篆</vt:lpstr>
      <vt:lpstr>宋体</vt:lpstr>
      <vt:lpstr>微软雅黑</vt:lpstr>
      <vt:lpstr>Arial</vt:lpstr>
      <vt:lpstr>Blackadder ITC</vt:lpstr>
      <vt:lpstr>Brush Script MT</vt:lpstr>
      <vt:lpstr>Calibri</vt:lpstr>
      <vt:lpstr>Times New Roman</vt:lpstr>
      <vt:lpstr>Wingdings</vt:lpstr>
      <vt:lpstr>2_默认设计模板</vt:lpstr>
      <vt:lpstr>5_默认设计模板</vt:lpstr>
      <vt:lpstr>6_默认设计模板</vt:lpstr>
      <vt:lpstr>3_默认设计模板</vt:lpstr>
      <vt:lpstr>4_默认设计模板</vt:lpstr>
      <vt:lpstr>幻灯片</vt:lpstr>
      <vt:lpstr>班组长技能提升  暨班组长职业能力竞赛赛前辅导</vt:lpstr>
      <vt:lpstr>课程大纲</vt:lpstr>
      <vt:lpstr>1 班组长职业技能与培养</vt:lpstr>
      <vt:lpstr>领导力</vt:lpstr>
      <vt:lpstr>2 当今企业培训主要存在的问题</vt:lpstr>
      <vt:lpstr>PowerPoint 演示文稿</vt:lpstr>
      <vt:lpstr>PowerPoint 演示文稿</vt:lpstr>
      <vt:lpstr>3 企业培训发展、转变的四个趋势</vt:lpstr>
      <vt:lpstr>PowerPoint 演示文稿</vt:lpstr>
      <vt:lpstr>PowerPoint 演示文稿</vt:lpstr>
      <vt:lpstr>PowerPoint 演示文稿</vt:lpstr>
      <vt:lpstr>课程满意度测评</vt:lpstr>
      <vt:lpstr>培训满意度调查</vt:lpstr>
      <vt:lpstr>班组竞赛</vt:lpstr>
      <vt:lpstr>1 竞赛目的</vt:lpstr>
      <vt:lpstr>2 竞赛原则</vt:lpstr>
      <vt:lpstr>3 竞赛总规则（暂定）1</vt:lpstr>
      <vt:lpstr>3 竞赛总规则（暂定）2</vt:lpstr>
      <vt:lpstr>4 竞赛得分——团体总分（暂定）</vt:lpstr>
      <vt:lpstr>4 竞赛得分——个人得分（暂定）</vt:lpstr>
      <vt:lpstr>5 现场实操竞赛题型（暂定）（共五个）</vt:lpstr>
      <vt:lpstr>6 竞赛流程</vt:lpstr>
      <vt:lpstr>7 竞赛任务</vt:lpstr>
      <vt:lpstr>8 竞赛考察</vt:lpstr>
      <vt:lpstr>领导力</vt:lpstr>
      <vt:lpstr>2 领导力竞赛流程及得分要点</vt:lpstr>
      <vt:lpstr>过程1 发布竞选宣言（限时3-5分钟）</vt:lpstr>
      <vt:lpstr>关于演讲</vt:lpstr>
      <vt:lpstr>班前会流程及内容（限时10分钟）</vt:lpstr>
      <vt:lpstr>过程2 班前会</vt:lpstr>
      <vt:lpstr>过程3 现场指挥与过程管控</vt:lpstr>
      <vt:lpstr>过程4 班后会、激励分配、激励投诉与冲突处理 </vt:lpstr>
      <vt:lpstr>过程5 综合评审（评委打分）</vt:lpstr>
      <vt:lpstr>文案评审</vt:lpstr>
      <vt:lpstr>1 领导力文案评审要点</vt:lpstr>
      <vt:lpstr>2 专业文案评审要点</vt:lpstr>
      <vt:lpstr>附表：国家标准《企业职工伤亡事故分类》（GB6441—86）</vt:lpstr>
      <vt:lpstr>PowerPoint 演示文稿</vt:lpstr>
      <vt:lpstr>PowerPoint 演示文稿</vt:lpstr>
      <vt:lpstr>PowerPoint 演示文稿</vt:lpstr>
      <vt:lpstr>PowerPoint 演示文稿</vt:lpstr>
      <vt:lpstr>鱼骨图</vt:lpstr>
      <vt:lpstr>主因</vt:lpstr>
      <vt:lpstr>定置设计</vt:lpstr>
      <vt:lpstr>5S管理——物品放置与管理的学问</vt:lpstr>
      <vt:lpstr>PowerPoint 演示文稿</vt:lpstr>
      <vt:lpstr>PowerPoint 演示文稿</vt:lpstr>
      <vt:lpstr>PowerPoint 演示文稿</vt:lpstr>
      <vt:lpstr>机器设备与设施间的布局尺寸</vt:lpstr>
      <vt:lpstr>安全间距 1</vt:lpstr>
      <vt:lpstr>安全间距 2</vt:lpstr>
      <vt:lpstr>安全间距 3</vt:lpstr>
      <vt:lpstr>PowerPoint 演示文稿</vt:lpstr>
      <vt:lpstr>时间进度案例--专用设备制造计划进度（甘特图）</vt:lpstr>
      <vt:lpstr>网络计划技术（箭条图）</vt:lpstr>
      <vt:lpstr>安全职业健康管理及防范标准（一表）</vt:lpstr>
      <vt:lpstr>谢谢各位 2015.05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wolf</dc:creator>
  <cp:lastModifiedBy>CAIFU CHU</cp:lastModifiedBy>
  <cp:revision>3439</cp:revision>
  <dcterms:created xsi:type="dcterms:W3CDTF">2007-05-14T13:13:11Z</dcterms:created>
  <dcterms:modified xsi:type="dcterms:W3CDTF">2015-05-13T09:56:03Z</dcterms:modified>
</cp:coreProperties>
</file>